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4"/>
  </p:sldMasterIdLst>
  <p:notesMasterIdLst>
    <p:notesMasterId r:id="rId28"/>
  </p:notesMasterIdLst>
  <p:handoutMasterIdLst>
    <p:handoutMasterId r:id="rId29"/>
  </p:handoutMasterIdLst>
  <p:sldIdLst>
    <p:sldId id="260" r:id="rId5"/>
    <p:sldId id="297" r:id="rId6"/>
    <p:sldId id="318" r:id="rId7"/>
    <p:sldId id="269" r:id="rId8"/>
    <p:sldId id="31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9" r:id="rId17"/>
    <p:sldId id="308" r:id="rId18"/>
    <p:sldId id="311" r:id="rId19"/>
    <p:sldId id="312" r:id="rId20"/>
    <p:sldId id="268" r:id="rId21"/>
    <p:sldId id="313" r:id="rId22"/>
    <p:sldId id="314" r:id="rId23"/>
    <p:sldId id="315" r:id="rId24"/>
    <p:sldId id="316" r:id="rId25"/>
    <p:sldId id="317" r:id="rId26"/>
    <p:sldId id="286" r:id="rId27"/>
  </p:sldIdLst>
  <p:sldSz cx="9906000" cy="6858000" type="A4"/>
  <p:notesSz cx="10210800" cy="74549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2"/>
  <p:cmAuthor id="3" name="Hobi, Shin-Shin" initials="HS" lastIdx="8" clrIdx="3"/>
  <p:cmAuthor id="4" name="Scharf, Olaf" initials="OS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C2C3A4"/>
    <a:srgbClr val="403F38"/>
    <a:srgbClr val="80C342"/>
    <a:srgbClr val="83837F"/>
    <a:srgbClr val="004466"/>
    <a:srgbClr val="8D2D43"/>
    <a:srgbClr val="9BAAAB"/>
    <a:srgbClr val="B57A6E"/>
    <a:srgbClr val="D9B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9" autoAdjust="0"/>
    <p:restoredTop sz="94017" autoAdjust="0"/>
  </p:normalViewPr>
  <p:slideViewPr>
    <p:cSldViewPr snapToObjects="1">
      <p:cViewPr>
        <p:scale>
          <a:sx n="100" d="100"/>
          <a:sy n="100" d="100"/>
        </p:scale>
        <p:origin x="-192" y="-258"/>
      </p:cViewPr>
      <p:guideLst>
        <p:guide orient="horz" pos="3884"/>
        <p:guide orient="horz" pos="754"/>
        <p:guide orient="horz" pos="2319"/>
        <p:guide orient="horz" pos="2455"/>
        <p:guide orient="horz" pos="346"/>
        <p:guide orient="horz" pos="890"/>
        <p:guide orient="horz" pos="3339"/>
        <p:guide orient="horz" pos="3203"/>
        <p:guide orient="horz"/>
        <p:guide pos="3188"/>
        <p:guide pos="194"/>
        <p:guide pos="3052"/>
        <p:guide pos="6046"/>
        <p:guide pos="4027"/>
        <p:guide pos="2077"/>
        <p:guide pos="2213"/>
        <p:guide pos="4163"/>
        <p:guide pos="308"/>
      </p:guideLst>
    </p:cSldViewPr>
  </p:slideViewPr>
  <p:outlineViewPr>
    <p:cViewPr>
      <p:scale>
        <a:sx n="33" d="100"/>
        <a:sy n="33" d="100"/>
      </p:scale>
      <p:origin x="0" y="122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notesViewPr>
    <p:cSldViewPr snapToObjects="1" showGuides="1">
      <p:cViewPr varScale="1">
        <p:scale>
          <a:sx n="103" d="100"/>
          <a:sy n="103" d="100"/>
        </p:scale>
        <p:origin x="-2310" y="-90"/>
      </p:cViewPr>
      <p:guideLst>
        <p:guide orient="horz" pos="134"/>
        <p:guide orient="horz" pos="4561"/>
        <p:guide pos="280"/>
        <p:guide pos="615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668FA3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THI</c:v>
                </c:pt>
                <c:pt idx="1">
                  <c:v>THQ</c:v>
                </c:pt>
                <c:pt idx="2">
                  <c:v>TRQ</c:v>
                </c:pt>
                <c:pt idx="3">
                  <c:v>TSI</c:v>
                </c:pt>
                <c:pt idx="4">
                  <c:v>TQ</c:v>
                </c:pt>
                <c:pt idx="5">
                  <c:v>VAS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51.8</c:v>
                </c:pt>
                <c:pt idx="1">
                  <c:v>36.82</c:v>
                </c:pt>
                <c:pt idx="2">
                  <c:v>22.28</c:v>
                </c:pt>
                <c:pt idx="3">
                  <c:v>22.5</c:v>
                </c:pt>
                <c:pt idx="4">
                  <c:v>19.3</c:v>
                </c:pt>
                <c:pt idx="5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5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THI</c:v>
                </c:pt>
                <c:pt idx="1">
                  <c:v>THQ</c:v>
                </c:pt>
                <c:pt idx="2">
                  <c:v>TRQ</c:v>
                </c:pt>
                <c:pt idx="3">
                  <c:v>TSI</c:v>
                </c:pt>
                <c:pt idx="4">
                  <c:v>TQ</c:v>
                </c:pt>
                <c:pt idx="5">
                  <c:v>VAS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28.46</c:v>
                </c:pt>
                <c:pt idx="5">
                  <c:v>3.03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6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THI</c:v>
                </c:pt>
                <c:pt idx="1">
                  <c:v>THQ</c:v>
                </c:pt>
                <c:pt idx="2">
                  <c:v>TRQ</c:v>
                </c:pt>
                <c:pt idx="3">
                  <c:v>TSI</c:v>
                </c:pt>
                <c:pt idx="4">
                  <c:v>TQ</c:v>
                </c:pt>
                <c:pt idx="5">
                  <c:v>VAS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51.4</c:v>
                </c:pt>
                <c:pt idx="5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bg2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THI</c:v>
                </c:pt>
                <c:pt idx="1">
                  <c:v>THQ</c:v>
                </c:pt>
                <c:pt idx="2">
                  <c:v>TRQ</c:v>
                </c:pt>
                <c:pt idx="3">
                  <c:v>TSI</c:v>
                </c:pt>
                <c:pt idx="4">
                  <c:v>TQ</c:v>
                </c:pt>
                <c:pt idx="5">
                  <c:v>VAS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731520"/>
        <c:axId val="96733056"/>
      </c:barChart>
      <c:catAx>
        <c:axId val="96731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solidFill>
                  <a:srgbClr val="403F38"/>
                </a:solidFill>
              </a:defRPr>
            </a:pPr>
            <a:endParaRPr lang="de-DE"/>
          </a:p>
        </c:txPr>
        <c:crossAx val="96733056"/>
        <c:crosses val="autoZero"/>
        <c:auto val="1"/>
        <c:lblAlgn val="ctr"/>
        <c:lblOffset val="100"/>
        <c:noMultiLvlLbl val="0"/>
      </c:catAx>
      <c:valAx>
        <c:axId val="96733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dirty="0" smtClean="0">
                    <a:solidFill>
                      <a:srgbClr val="403F38"/>
                    </a:solidFill>
                  </a:rPr>
                  <a:t>% </a:t>
                </a:r>
                <a:r>
                  <a:rPr lang="en-US" sz="1200" b="0" dirty="0" err="1" smtClean="0">
                    <a:solidFill>
                      <a:srgbClr val="403F38"/>
                    </a:solidFill>
                  </a:rPr>
                  <a:t>Verbesserung</a:t>
                </a:r>
                <a:r>
                  <a:rPr lang="en-US" sz="1200" b="0" dirty="0" smtClean="0">
                    <a:solidFill>
                      <a:srgbClr val="403F38"/>
                    </a:solidFill>
                  </a:rPr>
                  <a:t> des </a:t>
                </a:r>
                <a:r>
                  <a:rPr lang="en-US" sz="1200" b="0" dirty="0" err="1" smtClean="0">
                    <a:solidFill>
                      <a:srgbClr val="403F38"/>
                    </a:solidFill>
                  </a:rPr>
                  <a:t>Intensitätswerts</a:t>
                </a:r>
                <a:endParaRPr lang="en-US" sz="1200" b="0" dirty="0" smtClean="0">
                  <a:solidFill>
                    <a:srgbClr val="403F38"/>
                  </a:solidFill>
                </a:endParaRPr>
              </a:p>
            </c:rich>
          </c:tx>
          <c:layout>
            <c:manualLayout>
              <c:xMode val="edge"/>
              <c:yMode val="edge"/>
              <c:x val="1.4140611569202601E-2"/>
              <c:y val="0.157975084720529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solidFill>
                  <a:srgbClr val="403F38"/>
                </a:solidFill>
              </a:defRPr>
            </a:pPr>
            <a:endParaRPr lang="de-DE"/>
          </a:p>
        </c:txPr>
        <c:crossAx val="967315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910906" y="7119433"/>
            <a:ext cx="1657086" cy="174663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300"/>
            </a:lvl1pPr>
          </a:lstStyle>
          <a:p>
            <a:pPr algn="ctr"/>
            <a:fld id="{53E983D6-DFC0-424E-8C4B-8C86D1B352BC}" type="datetime4">
              <a:rPr lang="de-CH" sz="1000">
                <a:solidFill>
                  <a:schemeClr val="tx2"/>
                </a:solidFill>
              </a:rPr>
              <a:pPr algn="ctr"/>
              <a:t>22. August 2014</a:t>
            </a:fld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2723341" y="7119434"/>
            <a:ext cx="5335938" cy="17569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300"/>
            </a:lvl1pPr>
          </a:lstStyle>
          <a:p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445243" y="7119433"/>
            <a:ext cx="465663" cy="174663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300"/>
            </a:lvl1pPr>
          </a:lstStyle>
          <a:p>
            <a:pPr algn="l"/>
            <a:fld id="{447C7438-113C-4BB0-9BD5-57B831B828BA}" type="slidenum">
              <a:rPr lang="en-US" sz="1000">
                <a:solidFill>
                  <a:schemeClr val="tx2"/>
                </a:solidFill>
              </a:rPr>
              <a:pPr algn="l"/>
              <a:t>‹Nr.›</a:t>
            </a:fld>
            <a:endParaRPr lang="de-DE" sz="1000" dirty="0">
              <a:solidFill>
                <a:schemeClr val="tx2"/>
              </a:solidFill>
            </a:endParaRPr>
          </a:p>
        </p:txBody>
      </p:sp>
      <p:pic>
        <p:nvPicPr>
          <p:cNvPr id="11" name="Grafik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8307316" y="6959337"/>
            <a:ext cx="1445402" cy="282310"/>
          </a:xfrm>
          <a:prstGeom prst="rect">
            <a:avLst/>
          </a:prstGeom>
        </p:spPr>
      </p:pic>
      <p:pic>
        <p:nvPicPr>
          <p:cNvPr id="12" name="Bild 6" descr="Soundstrip_Powerpoint.png"/>
          <p:cNvPicPr preferRelativeResize="0"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445240" y="7066991"/>
            <a:ext cx="7614038" cy="5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59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1092150" y="7026254"/>
            <a:ext cx="2278492" cy="37274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>
              <a:defRPr lang="en-US" sz="1000" smtClean="0">
                <a:solidFill>
                  <a:schemeClr val="tx2"/>
                </a:solidFill>
              </a:defRPr>
            </a:lvl1pPr>
          </a:lstStyle>
          <a:p>
            <a:pPr algn="ctr"/>
            <a:fld id="{1781E3D5-12E3-9F4F-9992-123D23F26202}" type="datetime4">
              <a:rPr lang="en-US" smtClean="0"/>
              <a:pPr algn="ctr"/>
              <a:t>August 22, 2014</a:t>
            </a:fld>
            <a:endParaRPr lang="de-D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2733675" y="212725"/>
            <a:ext cx="4719638" cy="3268663"/>
          </a:xfrm>
          <a:prstGeom prst="rect">
            <a:avLst/>
          </a:prstGeom>
          <a:noFill/>
          <a:ln w="12700"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7371" tIns="48685" rIns="97371" bIns="486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33826" y="3788028"/>
            <a:ext cx="9331739" cy="308646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8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3603666" y="7026254"/>
            <a:ext cx="6149052" cy="37274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lang="en-US" sz="1000" dirty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445241" y="7026254"/>
            <a:ext cx="413879" cy="37274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lang="en-US" sz="1000" smtClean="0">
                <a:solidFill>
                  <a:schemeClr val="tx2"/>
                </a:solidFill>
              </a:defRPr>
            </a:lvl1pPr>
          </a:lstStyle>
          <a:p>
            <a:fld id="{47B1E6EB-CFDD-4CC6-9ACD-740278E19891}" type="slidenum">
              <a:rPr lang="en-US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71275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18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90000"/>
      <a:buFont typeface="Arial" pitchFamily="34" charset="0"/>
      <a:buChar char="•"/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36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Symbol" pitchFamily="18" charset="2"/>
      <a:buChar char="-"/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54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Arial" pitchFamily="34" charset="0"/>
      <a:buChar char="•"/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72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Symbol" pitchFamily="18" charset="2"/>
      <a:buChar char="-"/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90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Arial" pitchFamily="34" charset="0"/>
      <a:buChar char="»"/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90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Arial" pitchFamily="34" charset="0"/>
      <a:buChar char="»"/>
      <a:defRPr sz="1600" kern="1200">
        <a:solidFill>
          <a:schemeClr val="tx2"/>
        </a:solidFill>
        <a:latin typeface="+mn-lt"/>
        <a:ea typeface="+mn-ea"/>
        <a:cs typeface="+mn-cs"/>
      </a:defRPr>
    </a:lvl6pPr>
    <a:lvl7pPr marL="90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Arial" pitchFamily="34" charset="0"/>
      <a:buChar char="»"/>
      <a:defRPr sz="1600" kern="1200">
        <a:solidFill>
          <a:schemeClr val="tx2"/>
        </a:solidFill>
        <a:latin typeface="+mn-lt"/>
        <a:ea typeface="+mn-ea"/>
        <a:cs typeface="+mn-cs"/>
      </a:defRPr>
    </a:lvl7pPr>
    <a:lvl8pPr marL="90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Arial" pitchFamily="34" charset="0"/>
      <a:buChar char="»"/>
      <a:defRPr sz="1600" kern="1200">
        <a:solidFill>
          <a:schemeClr val="tx2"/>
        </a:solidFill>
        <a:latin typeface="+mn-lt"/>
        <a:ea typeface="+mn-ea"/>
        <a:cs typeface="+mn-cs"/>
      </a:defRPr>
    </a:lvl8pPr>
    <a:lvl9pPr marL="900000" indent="-180000" algn="l" defTabSz="914400" rtl="0" eaLnBrk="1" latinLnBrk="0" hangingPunct="1">
      <a:spcBef>
        <a:spcPts val="300"/>
      </a:spcBef>
      <a:spcAft>
        <a:spcPts val="300"/>
      </a:spcAft>
      <a:buClr>
        <a:schemeClr val="accent1"/>
      </a:buClr>
      <a:buSzPct val="80000"/>
      <a:buFont typeface="Arial" pitchFamily="34" charset="0"/>
      <a:buChar char="»"/>
      <a:defRPr sz="1600" kern="1200">
        <a:solidFill>
          <a:schemeClr val="tx2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8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8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3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85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09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54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2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0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3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97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69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14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9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27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7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8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88950" y="1412875"/>
            <a:ext cx="9101138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488503" y="6409624"/>
            <a:ext cx="6120259" cy="219778"/>
          </a:xfrm>
        </p:spPr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8136347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4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estaltungsfläche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88950" y="1412875"/>
            <a:ext cx="2808288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Rounded Rectangle 14"/>
          <p:cNvSpPr/>
          <p:nvPr userDrawn="1"/>
        </p:nvSpPr>
        <p:spPr bwMode="gray">
          <a:xfrm rot="251439" flipH="1">
            <a:off x="6246487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6" name="Rounded Rectangle 8"/>
          <p:cNvSpPr/>
          <p:nvPr userDrawn="1"/>
        </p:nvSpPr>
        <p:spPr bwMode="gray">
          <a:xfrm>
            <a:off x="3513138" y="1412874"/>
            <a:ext cx="6076950" cy="475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5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5060950" y="1412875"/>
            <a:ext cx="4537075" cy="4752975"/>
          </a:xfrm>
          <a:solidFill>
            <a:srgbClr val="D3AFA8"/>
          </a:solidFill>
        </p:spPr>
        <p:txBody>
          <a:bodyPr tIns="648000"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Insert </a:t>
            </a:r>
            <a:r>
              <a:rPr lang="de-DE" dirty="0" err="1" smtClean="0"/>
              <a:t>picture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endParaRPr lang="de-DE" dirty="0" smtClean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488950" y="1412875"/>
            <a:ext cx="4356100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638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estaltungs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488950" y="1412875"/>
            <a:ext cx="4356100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ounded Rectangle 14"/>
          <p:cNvSpPr/>
          <p:nvPr userDrawn="1"/>
        </p:nvSpPr>
        <p:spPr bwMode="gray">
          <a:xfrm rot="251439" flipH="1">
            <a:off x="6246487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1" name="Rounded Rectangle 8"/>
          <p:cNvSpPr/>
          <p:nvPr userDrawn="1"/>
        </p:nvSpPr>
        <p:spPr bwMode="gray">
          <a:xfrm>
            <a:off x="5060950" y="1412874"/>
            <a:ext cx="4529138" cy="475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576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Logo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304800" y="5300663"/>
            <a:ext cx="2992438" cy="865187"/>
          </a:xfrm>
          <a:solidFill>
            <a:srgbClr val="D3AFA8"/>
          </a:solidFill>
        </p:spPr>
        <p:txBody>
          <a:bodyPr tIns="504000"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logo </a:t>
            </a:r>
            <a:r>
              <a:rPr lang="de-DE" dirty="0" err="1" smtClean="0"/>
              <a:t>here</a:t>
            </a:r>
            <a:endParaRPr lang="de-DE" dirty="0" smtClean="0"/>
          </a:p>
        </p:txBody>
      </p:sp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5060950" y="1412875"/>
            <a:ext cx="4537075" cy="4752975"/>
          </a:xfrm>
          <a:solidFill>
            <a:srgbClr val="D3AFA8"/>
          </a:solidFill>
        </p:spPr>
        <p:txBody>
          <a:bodyPr tIns="1080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de-DE" dirty="0" smtClean="0"/>
              <a:t>Insert a </a:t>
            </a:r>
            <a:r>
              <a:rPr lang="en-US" dirty="0" smtClean="0"/>
              <a:t>picture </a:t>
            </a:r>
            <a:br>
              <a:rPr lang="en-US" dirty="0" smtClean="0"/>
            </a:br>
            <a:r>
              <a:rPr lang="en-US" dirty="0" smtClean="0"/>
              <a:t>of yourself and /</a:t>
            </a:r>
            <a:br>
              <a:rPr lang="en-US" dirty="0" smtClean="0"/>
            </a:br>
            <a:r>
              <a:rPr lang="en-US" dirty="0" smtClean="0"/>
              <a:t>or your team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488950" y="1412875"/>
            <a:ext cx="4356100" cy="367188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5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488950" y="1412875"/>
            <a:ext cx="4356100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060950" y="1412875"/>
            <a:ext cx="4540250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179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04404" y="3897313"/>
            <a:ext cx="9293621" cy="2268537"/>
          </a:xfrm>
          <a:solidFill>
            <a:srgbClr val="D3AFA8"/>
          </a:solidFill>
        </p:spPr>
        <p:txBody>
          <a:bodyPr tIns="720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de-DE" dirty="0" smtClean="0"/>
              <a:t>Insert a </a:t>
            </a:r>
            <a:r>
              <a:rPr lang="en-US" dirty="0" smtClean="0"/>
              <a:t>picture of your center here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88950" y="1412875"/>
            <a:ext cx="9109075" cy="226853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86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04800" y="548680"/>
            <a:ext cx="9293225" cy="4536504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de-CH" sz="14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6"/>
          <p:cNvSpPr txBox="1">
            <a:spLocks/>
          </p:cNvSpPr>
          <p:nvPr userDrawn="1"/>
        </p:nvSpPr>
        <p:spPr bwMode="gray">
          <a:xfrm>
            <a:off x="348555" y="620688"/>
            <a:ext cx="9284965" cy="49106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0" kern="1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CH" sz="2800" dirty="0">
              <a:solidFill>
                <a:schemeClr val="bg1"/>
              </a:solidFill>
            </a:endParaRPr>
          </a:p>
        </p:txBody>
      </p:sp>
      <p:sp>
        <p:nvSpPr>
          <p:cNvPr id="6" name="Text Placeholder 7"/>
          <p:cNvSpPr txBox="1">
            <a:spLocks/>
          </p:cNvSpPr>
          <p:nvPr userDrawn="1"/>
        </p:nvSpPr>
        <p:spPr>
          <a:xfrm>
            <a:off x="304800" y="1233583"/>
            <a:ext cx="9290050" cy="2001838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Arial"/>
              <a:buChar char="•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–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975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–"/>
              <a:defRPr sz="1800" kern="120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tabLst/>
              <a:defRPr lang="en-US" sz="1800" kern="1200" baseline="0" noProof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304800" y="5300663"/>
            <a:ext cx="2992438" cy="865187"/>
          </a:xfrm>
          <a:solidFill>
            <a:srgbClr val="D3AFA8"/>
          </a:solidFill>
        </p:spPr>
        <p:txBody>
          <a:bodyPr tIns="504000"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Insert </a:t>
            </a:r>
            <a:r>
              <a:rPr lang="de-DE" dirty="0" err="1" smtClean="0"/>
              <a:t>your</a:t>
            </a:r>
            <a:r>
              <a:rPr lang="de-DE" dirty="0" smtClean="0"/>
              <a:t> logo </a:t>
            </a:r>
            <a:r>
              <a:rPr lang="de-DE" dirty="0" err="1" smtClean="0"/>
              <a:t>here</a:t>
            </a:r>
            <a:endParaRPr lang="de-DE" dirty="0" smtClean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2"/>
          </p:nvPr>
        </p:nvSpPr>
        <p:spPr>
          <a:xfrm>
            <a:off x="304800" y="1412875"/>
            <a:ext cx="9290050" cy="3671888"/>
          </a:xfrm>
        </p:spPr>
        <p:txBody>
          <a:bodyPr lIns="16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21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07976" y="1412875"/>
            <a:ext cx="9281394" cy="4752975"/>
          </a:xfrm>
          <a:solidFill>
            <a:srgbClr val="D3AFA8"/>
          </a:solidFill>
        </p:spPr>
        <p:txBody>
          <a:bodyPr tIns="1080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de-DE" dirty="0" smtClean="0"/>
              <a:t>Insert a </a:t>
            </a:r>
            <a:r>
              <a:rPr lang="en-US" dirty="0" smtClean="0"/>
              <a:t>picture here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60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staltungs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1066800" y="2082800"/>
            <a:ext cx="7645400" cy="440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de-DE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 userDrawn="1"/>
        </p:nvSpPr>
        <p:spPr bwMode="gray">
          <a:xfrm rot="251439" flipH="1">
            <a:off x="6246487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0" name="Rounded Rectangle 8"/>
          <p:cNvSpPr/>
          <p:nvPr userDrawn="1"/>
        </p:nvSpPr>
        <p:spPr bwMode="gray">
          <a:xfrm>
            <a:off x="307975" y="1412874"/>
            <a:ext cx="9282113" cy="475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248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staltungsfläche + Text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1066800" y="2082800"/>
            <a:ext cx="7645400" cy="440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de-DE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 userDrawn="1"/>
        </p:nvSpPr>
        <p:spPr bwMode="gray">
          <a:xfrm rot="251439" flipH="1">
            <a:off x="6246487" y="3225581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0" name="Rounded Rectangle 8"/>
          <p:cNvSpPr/>
          <p:nvPr userDrawn="1"/>
        </p:nvSpPr>
        <p:spPr bwMode="gray">
          <a:xfrm>
            <a:off x="307975" y="1412875"/>
            <a:ext cx="9282113" cy="226853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488503" y="3897313"/>
            <a:ext cx="9109522" cy="2268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24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staltungsfläche +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1066800" y="2082800"/>
            <a:ext cx="7645400" cy="440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de-DE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 userDrawn="1"/>
        </p:nvSpPr>
        <p:spPr bwMode="gray">
          <a:xfrm rot="251439" flipH="1">
            <a:off x="1501449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0" name="Rounded Rectangle 8"/>
          <p:cNvSpPr/>
          <p:nvPr userDrawn="1"/>
        </p:nvSpPr>
        <p:spPr bwMode="gray">
          <a:xfrm>
            <a:off x="307975" y="1412874"/>
            <a:ext cx="4537075" cy="475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5060950" y="1412875"/>
            <a:ext cx="4537075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0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staltungsfläche klein + Tex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1066800" y="2082800"/>
            <a:ext cx="7645400" cy="440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de-DE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 userDrawn="1"/>
        </p:nvSpPr>
        <p:spPr bwMode="gray">
          <a:xfrm rot="251439" flipH="1">
            <a:off x="387654" y="5726338"/>
            <a:ext cx="2874823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0" name="Rounded Rectangle 8"/>
          <p:cNvSpPr/>
          <p:nvPr userDrawn="1"/>
        </p:nvSpPr>
        <p:spPr bwMode="gray">
          <a:xfrm>
            <a:off x="307975" y="1412875"/>
            <a:ext cx="2977215" cy="4752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3513138" y="1412875"/>
            <a:ext cx="6084887" cy="4752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9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04404" y="548680"/>
            <a:ext cx="9293621" cy="648072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513138" y="1412876"/>
            <a:ext cx="6076231" cy="4752974"/>
          </a:xfrm>
          <a:solidFill>
            <a:srgbClr val="D3AFA8"/>
          </a:solidFill>
        </p:spPr>
        <p:txBody>
          <a:bodyPr tIns="1080000" anchor="ctr" anchorCtr="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de-DE" dirty="0" smtClean="0"/>
              <a:t>Insert a </a:t>
            </a:r>
            <a:r>
              <a:rPr lang="en-US" dirty="0" smtClean="0"/>
              <a:t>picture here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88950" y="1412875"/>
            <a:ext cx="2808288" cy="4752975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54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/>
          <p:nvPr userDrawn="1"/>
        </p:nvSpPr>
        <p:spPr bwMode="gray">
          <a:xfrm>
            <a:off x="304404" y="549274"/>
            <a:ext cx="9293621" cy="647701"/>
          </a:xfrm>
          <a:prstGeom prst="rect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None/>
            </a:pPr>
            <a:endParaRPr lang="de-CH" sz="2800" b="1" kern="1200" dirty="0" err="1" smtClean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04404" y="549274"/>
            <a:ext cx="9293621" cy="647477"/>
          </a:xfrm>
          <a:prstGeom prst="rect">
            <a:avLst/>
          </a:prstGeom>
        </p:spPr>
        <p:txBody>
          <a:bodyPr vert="horz" lIns="162000" tIns="0" rIns="0" bIns="0" rtlCol="0" anchor="ctr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88949" y="1412874"/>
            <a:ext cx="9109409" cy="4747136"/>
          </a:xfrm>
          <a:prstGeom prst="rect">
            <a:avLst/>
          </a:prstGeom>
        </p:spPr>
        <p:txBody>
          <a:bodyPr vert="horz" lIns="0" tIns="7200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 bwMode="gray">
          <a:xfrm>
            <a:off x="9018079" y="6410002"/>
            <a:ext cx="57943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Folie</a:t>
            </a:r>
            <a:r>
              <a:rPr lang="en-US" dirty="0" smtClean="0"/>
              <a:t>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‹Nr.›</a:t>
            </a:fld>
            <a:endParaRPr lang="en-US" b="1" dirty="0">
              <a:solidFill>
                <a:schemeClr val="accent5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 bwMode="gray">
          <a:xfrm>
            <a:off x="-117555" y="-99392"/>
            <a:ext cx="10180114" cy="7092788"/>
            <a:chOff x="-108512" y="-99392"/>
            <a:chExt cx="9397028" cy="7092788"/>
          </a:xfrm>
        </p:grpSpPr>
        <p:grpSp>
          <p:nvGrpSpPr>
            <p:cNvPr id="41" name="Group 40"/>
            <p:cNvGrpSpPr/>
            <p:nvPr userDrawn="1"/>
          </p:nvGrpSpPr>
          <p:grpSpPr bwMode="gray">
            <a:xfrm>
              <a:off x="-108512" y="1196752"/>
              <a:ext cx="9397028" cy="4964845"/>
              <a:chOff x="-108512" y="1196752"/>
              <a:chExt cx="9397028" cy="4964845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flipH="1">
                <a:off x="-108512" y="119675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flipH="1">
                <a:off x="-108512" y="3680761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 userDrawn="1"/>
            </p:nvCxnSpPr>
            <p:spPr bwMode="gray">
              <a:xfrm flipH="1">
                <a:off x="-108512" y="3893711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 userDrawn="1"/>
            </p:nvCxnSpPr>
            <p:spPr bwMode="gray">
              <a:xfrm flipH="1">
                <a:off x="-108512" y="6161597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12"/>
              <p:cNvCxnSpPr/>
              <p:nvPr userDrawn="1"/>
            </p:nvCxnSpPr>
            <p:spPr bwMode="gray">
              <a:xfrm flipH="1">
                <a:off x="-108512" y="1412874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12"/>
              <p:cNvCxnSpPr/>
              <p:nvPr userDrawn="1"/>
            </p:nvCxnSpPr>
            <p:spPr bwMode="gray">
              <a:xfrm flipH="1">
                <a:off x="9216516" y="1412874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 userDrawn="1"/>
          </p:nvGrpSpPr>
          <p:grpSpPr bwMode="gray">
            <a:xfrm>
              <a:off x="9216516" y="1196752"/>
              <a:ext cx="72000" cy="4963258"/>
              <a:chOff x="-108512" y="1196752"/>
              <a:chExt cx="72000" cy="4963258"/>
            </a:xfrm>
          </p:grpSpPr>
          <p:cxnSp>
            <p:nvCxnSpPr>
              <p:cNvPr id="27" name="Straight Connector 26"/>
              <p:cNvCxnSpPr/>
              <p:nvPr userDrawn="1"/>
            </p:nvCxnSpPr>
            <p:spPr bwMode="gray">
              <a:xfrm flipH="1">
                <a:off x="-108512" y="119675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flipH="1">
                <a:off x="-108512" y="3681413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flipH="1">
                <a:off x="-108512" y="3897313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flipH="1">
                <a:off x="-108512" y="6160010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 userDrawn="1"/>
          </p:nvGrpSpPr>
          <p:grpSpPr bwMode="gray">
            <a:xfrm>
              <a:off x="287523" y="-99392"/>
              <a:ext cx="8572500" cy="72000"/>
              <a:chOff x="287523" y="-99392"/>
              <a:chExt cx="8572500" cy="72000"/>
            </a:xfrm>
          </p:grpSpPr>
          <p:cxnSp>
            <p:nvCxnSpPr>
              <p:cNvPr id="31" name="Straight Connector 30"/>
              <p:cNvCxnSpPr/>
              <p:nvPr userDrawn="1"/>
            </p:nvCxnSpPr>
            <p:spPr bwMode="gray">
              <a:xfrm rot="5400000" flipH="1">
                <a:off x="251523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 flipH="1">
                <a:off x="4429823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 flipH="1">
                <a:off x="4645723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 userDrawn="1"/>
            </p:nvCxnSpPr>
            <p:spPr bwMode="gray">
              <a:xfrm rot="5400000" flipH="1">
                <a:off x="8824023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 userDrawn="1"/>
          </p:nvGrpSpPr>
          <p:grpSpPr bwMode="gray">
            <a:xfrm>
              <a:off x="287523" y="6921396"/>
              <a:ext cx="8572500" cy="72000"/>
              <a:chOff x="287523" y="-99392"/>
              <a:chExt cx="8572500" cy="72000"/>
            </a:xfrm>
          </p:grpSpPr>
          <p:cxnSp>
            <p:nvCxnSpPr>
              <p:cNvPr id="37" name="Straight Connector 36"/>
              <p:cNvCxnSpPr/>
              <p:nvPr userDrawn="1"/>
            </p:nvCxnSpPr>
            <p:spPr bwMode="gray">
              <a:xfrm rot="5400000" flipH="1">
                <a:off x="251523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 flipH="1">
                <a:off x="4434219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 flipH="1">
                <a:off x="4631802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 flipH="1">
                <a:off x="8824023" y="-63392"/>
                <a:ext cx="7200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21352" y="6410002"/>
            <a:ext cx="813097" cy="2190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D4377DB-3151-4A1F-BDD6-919FD2684E73}" type="datetime1">
              <a:rPr lang="de-DE" smtClean="0"/>
              <a:pPr/>
              <a:t>22.08.2014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88503" y="6409624"/>
            <a:ext cx="6120259" cy="2197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de-DE" sz="9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Ändern Sie diese Zeile unter: Einfügen &gt; Kopf- und Fußzeile</a:t>
            </a:r>
            <a:endParaRPr lang="de-DE" dirty="0"/>
          </a:p>
        </p:txBody>
      </p:sp>
      <p:cxnSp>
        <p:nvCxnSpPr>
          <p:cNvPr id="47" name="Gerade Verbindung 46"/>
          <p:cNvCxnSpPr/>
          <p:nvPr userDrawn="1"/>
        </p:nvCxnSpPr>
        <p:spPr bwMode="gray">
          <a:xfrm>
            <a:off x="8994266" y="6474782"/>
            <a:ext cx="0" cy="90000"/>
          </a:xfrm>
          <a:prstGeom prst="line">
            <a:avLst/>
          </a:prstGeom>
          <a:ln w="12700">
            <a:solidFill>
              <a:srgbClr val="0044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63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4" r:id="rId2"/>
    <p:sldLayoutId id="2147483708" r:id="rId3"/>
    <p:sldLayoutId id="2147483716" r:id="rId4"/>
    <p:sldLayoutId id="2147483720" r:id="rId5"/>
    <p:sldLayoutId id="2147483724" r:id="rId6"/>
    <p:sldLayoutId id="2147483722" r:id="rId7"/>
    <p:sldLayoutId id="2147483723" r:id="rId8"/>
    <p:sldLayoutId id="2147483717" r:id="rId9"/>
    <p:sldLayoutId id="2147483719" r:id="rId10"/>
    <p:sldLayoutId id="2147483709" r:id="rId11"/>
    <p:sldLayoutId id="2147483721" r:id="rId12"/>
    <p:sldLayoutId id="2147483713" r:id="rId13"/>
    <p:sldLayoutId id="214748371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lang="en-US" sz="2400" b="0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300"/>
        </a:spcBef>
        <a:spcAft>
          <a:spcPts val="300"/>
        </a:spcAft>
        <a:buClr>
          <a:srgbClr val="336985"/>
        </a:buClr>
        <a:buSzPct val="90000"/>
        <a:buFont typeface="Arial"/>
        <a:buChar char="•"/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360000" indent="-180000" algn="l" defTabSz="914400" rtl="0" eaLnBrk="1" latinLnBrk="0" hangingPunct="1">
        <a:spcBef>
          <a:spcPts val="300"/>
        </a:spcBef>
        <a:spcAft>
          <a:spcPts val="300"/>
        </a:spcAft>
        <a:buClr>
          <a:srgbClr val="336985"/>
        </a:buClr>
        <a:buSzPct val="80000"/>
        <a:buFont typeface="Arial" pitchFamily="34" charset="0"/>
        <a:buChar char="–"/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539750" indent="-180000" algn="l" defTabSz="914400" rtl="0" eaLnBrk="1" latinLnBrk="0" hangingPunct="1">
        <a:spcBef>
          <a:spcPts val="300"/>
        </a:spcBef>
        <a:spcAft>
          <a:spcPts val="300"/>
        </a:spcAft>
        <a:buClr>
          <a:srgbClr val="336985"/>
        </a:buClr>
        <a:buSzPct val="80000"/>
        <a:buFont typeface="Arial" pitchFamily="34" charset="0"/>
        <a:buChar char="•"/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719138" indent="-180000" algn="l" defTabSz="914400" rtl="0" eaLnBrk="1" latinLnBrk="0" hangingPunct="1">
        <a:spcBef>
          <a:spcPts val="300"/>
        </a:spcBef>
        <a:spcAft>
          <a:spcPts val="300"/>
        </a:spcAft>
        <a:buClr>
          <a:srgbClr val="336985"/>
        </a:buClr>
        <a:buSzPct val="80000"/>
        <a:buFont typeface="Arial" pitchFamily="34" charset="0"/>
        <a:buChar char="–"/>
        <a:defRPr sz="16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Clr>
          <a:srgbClr val="336985"/>
        </a:buClr>
        <a:buSzPct val="80000"/>
        <a:buFont typeface="Arial" pitchFamily="34" charset="0"/>
        <a:buChar char="»"/>
        <a:tabLst/>
        <a:defRPr lang="en-US" sz="1600" kern="1200" baseline="0" noProof="0" dirty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900000" indent="-180000" algn="l" defTabSz="91440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900000" indent="-180000" algn="l" defTabSz="91440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900000" indent="-180000" algn="l" defTabSz="91440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900000" indent="-180000" algn="l" defTabSz="914400" rtl="0" eaLnBrk="1" latinLnBrk="0" hangingPunct="1">
        <a:spcBef>
          <a:spcPts val="300"/>
        </a:spcBef>
        <a:spcAft>
          <a:spcPts val="300"/>
        </a:spcAft>
        <a:buClr>
          <a:schemeClr val="accent1"/>
        </a:buClr>
        <a:buSzPct val="80000"/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gray">
          <a:xfrm>
            <a:off x="304404" y="549274"/>
            <a:ext cx="9293621" cy="1223541"/>
          </a:xfrm>
        </p:spPr>
        <p:txBody>
          <a:bodyPr/>
          <a:lstStyle/>
          <a:p>
            <a:r>
              <a:rPr dirty="0" smtClean="0"/>
              <a:t/>
            </a:r>
            <a:br>
              <a:rPr dirty="0" smtClean="0"/>
            </a:br>
            <a:r>
              <a:rPr dirty="0" smtClean="0"/>
              <a:t>Tinnitus im Überblick – </a:t>
            </a:r>
            <a:r>
              <a:rPr dirty="0"/>
              <a:t/>
            </a:r>
            <a:br>
              <a:rPr dirty="0"/>
            </a:br>
            <a:r>
              <a:rPr dirty="0" smtClean="0"/>
              <a:t>Hörgeräte in der Tinnitus-</a:t>
            </a:r>
            <a:r>
              <a:rPr dirty="0" err="1" smtClean="0"/>
              <a:t>Therapie</a:t>
            </a:r>
            <a:r>
              <a:rPr dirty="0"/>
              <a:t/>
            </a:r>
            <a:br>
              <a:rPr dirty="0"/>
            </a:br>
            <a:endParaRPr lang="de-DE" dirty="0"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2"/>
          </p:nvPr>
        </p:nvSpPr>
        <p:spPr bwMode="gray">
          <a:xfrm>
            <a:off x="304800" y="1772815"/>
            <a:ext cx="9290050" cy="3311947"/>
          </a:xfrm>
        </p:spPr>
        <p:txBody>
          <a:bodyPr/>
          <a:lstStyle/>
          <a:p>
            <a:r>
              <a:rPr dirty="0" smtClean="0"/>
              <a:t>Präsentation für HNO-Ärzte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Tinnitus und Hörverlust</a:t>
            </a:r>
            <a:endParaRPr lang="de-DE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pPr marL="0" indent="0">
              <a:buNone/>
            </a:pPr>
            <a:r>
              <a:rPr sz="1400" dirty="0" smtClean="0">
                <a:solidFill>
                  <a:srgbClr val="403F38"/>
                </a:solidFill>
              </a:rPr>
              <a:t>Die </a:t>
            </a:r>
            <a:r>
              <a:rPr sz="1400" dirty="0" err="1" smtClean="0">
                <a:solidFill>
                  <a:srgbClr val="403F38"/>
                </a:solidFill>
              </a:rPr>
              <a:t>meisten</a:t>
            </a:r>
            <a:r>
              <a:rPr sz="1400" dirty="0" smtClean="0">
                <a:solidFill>
                  <a:srgbClr val="403F38"/>
                </a:solidFill>
              </a:rPr>
              <a:t> Tinnitus</a:t>
            </a:r>
            <a:r>
              <a:rPr lang="de-DE" sz="1400" dirty="0" smtClean="0">
                <a:solidFill>
                  <a:srgbClr val="403F38"/>
                </a:solidFill>
              </a:rPr>
              <a:t>-</a:t>
            </a:r>
            <a:r>
              <a:rPr sz="1400" dirty="0" err="1" smtClean="0">
                <a:solidFill>
                  <a:srgbClr val="403F38"/>
                </a:solidFill>
              </a:rPr>
              <a:t>Patienten</a:t>
            </a:r>
            <a:r>
              <a:rPr sz="1400" dirty="0" smtClean="0">
                <a:solidFill>
                  <a:srgbClr val="403F38"/>
                </a:solidFill>
              </a:rPr>
              <a:t> haben auch einen Hörverlust.</a:t>
            </a:r>
          </a:p>
        </p:txBody>
      </p:sp>
      <p:sp>
        <p:nvSpPr>
          <p:cNvPr id="12" name="Rectangle 11"/>
          <p:cNvSpPr/>
          <p:nvPr/>
        </p:nvSpPr>
        <p:spPr bwMode="gray">
          <a:xfrm>
            <a:off x="2685050" y="2060848"/>
            <a:ext cx="2160000" cy="216024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216000" rIns="72000" bIns="72000" rtlCol="0" anchor="t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2000" b="1" cap="all" dirty="0" smtClean="0">
                <a:solidFill>
                  <a:schemeClr val="accent5"/>
                </a:solidFill>
                <a:latin typeface="Arial" pitchFamily="34" charset="0"/>
              </a:rPr>
              <a:t>75%–90</a:t>
            </a:r>
            <a:r>
              <a:rPr lang="en-US" sz="2000" b="1" cap="all" dirty="0" smtClean="0">
                <a:solidFill>
                  <a:schemeClr val="accent5"/>
                </a:solidFill>
                <a:latin typeface="+mj-lt"/>
              </a:rPr>
              <a:t>% </a:t>
            </a:r>
            <a:br>
              <a:rPr lang="en-US" sz="2000" b="1" cap="all" dirty="0" smtClean="0">
                <a:solidFill>
                  <a:schemeClr val="accent5"/>
                </a:solidFill>
                <a:latin typeface="+mj-lt"/>
              </a:rPr>
            </a:br>
            <a:r>
              <a:rPr lang="de-DE" sz="1400" b="1" dirty="0" smtClean="0">
                <a:solidFill>
                  <a:schemeClr val="accent5"/>
                </a:solidFill>
                <a:latin typeface="+mj-lt"/>
              </a:rPr>
              <a:t>DER</a:t>
            </a:r>
            <a:r>
              <a:rPr lang="de-DE" sz="1600" dirty="0">
                <a:solidFill>
                  <a:schemeClr val="accent5"/>
                </a:solidFill>
              </a:rPr>
              <a:t> </a:t>
            </a:r>
            <a:r>
              <a:rPr lang="en-US" sz="1400" b="1" cap="all" dirty="0" err="1" smtClean="0">
                <a:solidFill>
                  <a:schemeClr val="accent5"/>
                </a:solidFill>
                <a:latin typeface="Arial" pitchFamily="34" charset="0"/>
              </a:rPr>
              <a:t>Otosklerose-Patienten</a:t>
            </a:r>
            <a:r>
              <a:rPr lang="en-US" sz="1400" b="1" cap="all" dirty="0" smtClean="0">
                <a:solidFill>
                  <a:schemeClr val="accent5"/>
                </a:solidFill>
                <a:latin typeface="Arial" pitchFamily="34" charset="0"/>
              </a:rPr>
              <a:t> </a:t>
            </a:r>
            <a:r>
              <a:rPr lang="en-US" sz="1400" b="1" cap="all" dirty="0" err="1" smtClean="0">
                <a:solidFill>
                  <a:schemeClr val="accent5"/>
                </a:solidFill>
                <a:latin typeface="Arial" pitchFamily="34" charset="0"/>
              </a:rPr>
              <a:t>haben</a:t>
            </a:r>
            <a:r>
              <a:rPr lang="en-US" sz="1400" b="1" cap="all" dirty="0" smtClean="0">
                <a:solidFill>
                  <a:schemeClr val="accent5"/>
                </a:solidFill>
                <a:latin typeface="Arial" pitchFamily="34" charset="0"/>
              </a:rPr>
              <a:t> Tinnitus</a:t>
            </a:r>
          </a:p>
        </p:txBody>
      </p:sp>
      <p:sp>
        <p:nvSpPr>
          <p:cNvPr id="13" name="Rectangle 12"/>
          <p:cNvSpPr/>
          <p:nvPr/>
        </p:nvSpPr>
        <p:spPr bwMode="gray">
          <a:xfrm>
            <a:off x="5056361" y="2060848"/>
            <a:ext cx="2160000" cy="216024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216000" rIns="72000" bIns="72000" rtlCol="0" anchor="t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2000" b="1" dirty="0" smtClean="0">
                <a:solidFill>
                  <a:srgbClr val="004466"/>
                </a:solidFill>
                <a:latin typeface="Arial" pitchFamily="34" charset="0"/>
              </a:rPr>
              <a:t>Ca. 80% </a:t>
            </a:r>
            <a:br>
              <a:rPr lang="en-US" sz="2000" b="1" dirty="0" smtClean="0">
                <a:solidFill>
                  <a:srgbClr val="004466"/>
                </a:solidFill>
                <a:latin typeface="Arial" pitchFamily="34" charset="0"/>
              </a:rPr>
            </a:br>
            <a:r>
              <a:rPr lang="en-US" sz="1400" b="1" dirty="0" smtClean="0">
                <a:solidFill>
                  <a:srgbClr val="004466"/>
                </a:solidFill>
                <a:latin typeface="Arial" pitchFamily="34" charset="0"/>
              </a:rPr>
              <a:t>DER PATIENTEN MIT IDIOPATHISCHER INNENOHR-SCHWERHÖRIGKEIT HABEN TINNITUS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gray">
          <a:xfrm rot="251439" flipH="1">
            <a:off x="3872759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7" name="Rounded Rectangle 8"/>
          <p:cNvSpPr/>
          <p:nvPr/>
        </p:nvSpPr>
        <p:spPr bwMode="gray">
          <a:xfrm>
            <a:off x="2679286" y="4779155"/>
            <a:ext cx="4537075" cy="138669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US" sz="1400" b="1" dirty="0">
                <a:solidFill>
                  <a:srgbClr val="004466"/>
                </a:solidFill>
              </a:rPr>
              <a:t>„</a:t>
            </a:r>
            <a:r>
              <a:rPr lang="en-US" sz="1400" b="1" dirty="0" err="1">
                <a:solidFill>
                  <a:srgbClr val="004466"/>
                </a:solidFill>
              </a:rPr>
              <a:t>Hörverlust</a:t>
            </a:r>
            <a:r>
              <a:rPr lang="en-US" sz="1400" b="1" dirty="0">
                <a:solidFill>
                  <a:srgbClr val="004466"/>
                </a:solidFill>
              </a:rPr>
              <a:t> </a:t>
            </a:r>
            <a:r>
              <a:rPr lang="en-US" sz="1400" b="1" dirty="0" err="1">
                <a:solidFill>
                  <a:srgbClr val="004466"/>
                </a:solidFill>
              </a:rPr>
              <a:t>ist</a:t>
            </a:r>
            <a:r>
              <a:rPr lang="en-US" sz="1400" b="1" dirty="0">
                <a:solidFill>
                  <a:srgbClr val="004466"/>
                </a:solidFill>
              </a:rPr>
              <a:t> </a:t>
            </a:r>
            <a:r>
              <a:rPr lang="en-US" sz="1400" b="1" dirty="0" err="1">
                <a:solidFill>
                  <a:srgbClr val="004466"/>
                </a:solidFill>
              </a:rPr>
              <a:t>schon</a:t>
            </a:r>
            <a:r>
              <a:rPr lang="en-US" sz="1400" b="1" dirty="0">
                <a:solidFill>
                  <a:srgbClr val="004466"/>
                </a:solidFill>
              </a:rPr>
              <a:t> </a:t>
            </a:r>
            <a:r>
              <a:rPr lang="en-US" sz="1400" b="1" dirty="0" err="1">
                <a:solidFill>
                  <a:srgbClr val="004466"/>
                </a:solidFill>
              </a:rPr>
              <a:t>eine</a:t>
            </a:r>
            <a:r>
              <a:rPr lang="en-US" sz="1400" b="1" dirty="0">
                <a:solidFill>
                  <a:srgbClr val="004466"/>
                </a:solidFill>
              </a:rPr>
              <a:t> </a:t>
            </a:r>
            <a:r>
              <a:rPr lang="en-US" sz="1400" b="1" dirty="0" err="1">
                <a:solidFill>
                  <a:srgbClr val="004466"/>
                </a:solidFill>
              </a:rPr>
              <a:t>Behinderung</a:t>
            </a:r>
            <a:r>
              <a:rPr lang="en-US" sz="1400" b="1" dirty="0">
                <a:solidFill>
                  <a:srgbClr val="004466"/>
                </a:solidFill>
              </a:rPr>
              <a:t>. </a:t>
            </a:r>
            <a:r>
              <a:rPr lang="en-US" sz="1400" b="1" dirty="0" smtClean="0">
                <a:solidFill>
                  <a:srgbClr val="004466"/>
                </a:solidFill>
              </a:rPr>
              <a:t/>
            </a:r>
            <a:br>
              <a:rPr lang="en-US" sz="1400" b="1" dirty="0" smtClean="0">
                <a:solidFill>
                  <a:srgbClr val="004466"/>
                </a:solidFill>
              </a:rPr>
            </a:br>
            <a:r>
              <a:rPr lang="en-US" sz="1400" b="1" dirty="0" err="1" smtClean="0">
                <a:solidFill>
                  <a:srgbClr val="004466"/>
                </a:solidFill>
              </a:rPr>
              <a:t>Wenn</a:t>
            </a:r>
            <a:r>
              <a:rPr lang="en-US" sz="1400" b="1" dirty="0" smtClean="0">
                <a:solidFill>
                  <a:srgbClr val="004466"/>
                </a:solidFill>
              </a:rPr>
              <a:t> </a:t>
            </a:r>
            <a:r>
              <a:rPr lang="en-US" sz="1400" b="1" dirty="0">
                <a:solidFill>
                  <a:srgbClr val="004466"/>
                </a:solidFill>
              </a:rPr>
              <a:t>man </a:t>
            </a:r>
            <a:r>
              <a:rPr lang="en-US" sz="1400" b="1" dirty="0" err="1">
                <a:solidFill>
                  <a:srgbClr val="004466"/>
                </a:solidFill>
              </a:rPr>
              <a:t>noch</a:t>
            </a:r>
            <a:r>
              <a:rPr lang="en-US" sz="1400" b="1" dirty="0">
                <a:solidFill>
                  <a:srgbClr val="004466"/>
                </a:solidFill>
              </a:rPr>
              <a:t> Tinnitus </a:t>
            </a:r>
            <a:r>
              <a:rPr lang="en-US" sz="1400" b="1" dirty="0" err="1">
                <a:solidFill>
                  <a:srgbClr val="004466"/>
                </a:solidFill>
              </a:rPr>
              <a:t>dazu</a:t>
            </a:r>
            <a:r>
              <a:rPr lang="en-US" sz="1400" b="1" dirty="0">
                <a:solidFill>
                  <a:srgbClr val="004466"/>
                </a:solidFill>
              </a:rPr>
              <a:t> hat, </a:t>
            </a:r>
            <a:r>
              <a:rPr lang="en-US" sz="1400" b="1" dirty="0" smtClean="0">
                <a:solidFill>
                  <a:srgbClr val="004466"/>
                </a:solidFill>
              </a:rPr>
              <a:t/>
            </a:r>
            <a:br>
              <a:rPr lang="en-US" sz="1400" b="1" dirty="0" smtClean="0">
                <a:solidFill>
                  <a:srgbClr val="004466"/>
                </a:solidFill>
              </a:rPr>
            </a:br>
            <a:r>
              <a:rPr lang="en-US" sz="1400" b="1" dirty="0" err="1" smtClean="0">
                <a:solidFill>
                  <a:srgbClr val="004466"/>
                </a:solidFill>
              </a:rPr>
              <a:t>ist</a:t>
            </a:r>
            <a:r>
              <a:rPr lang="en-US" sz="1400" b="1" dirty="0" smtClean="0">
                <a:solidFill>
                  <a:srgbClr val="004466"/>
                </a:solidFill>
              </a:rPr>
              <a:t> </a:t>
            </a:r>
            <a:r>
              <a:rPr lang="en-US" sz="1400" b="1" dirty="0">
                <a:solidFill>
                  <a:srgbClr val="004466"/>
                </a:solidFill>
              </a:rPr>
              <a:t>das </a:t>
            </a:r>
            <a:r>
              <a:rPr lang="en-US" sz="1400" b="1" dirty="0" err="1">
                <a:solidFill>
                  <a:srgbClr val="004466"/>
                </a:solidFill>
              </a:rPr>
              <a:t>eine</a:t>
            </a:r>
            <a:r>
              <a:rPr lang="en-US" sz="1400" b="1" dirty="0">
                <a:solidFill>
                  <a:srgbClr val="004466"/>
                </a:solidFill>
              </a:rPr>
              <a:t> Art </a:t>
            </a:r>
            <a:r>
              <a:rPr lang="en-US" sz="1400" b="1" dirty="0" err="1">
                <a:solidFill>
                  <a:srgbClr val="004466"/>
                </a:solidFill>
              </a:rPr>
              <a:t>doppeltes</a:t>
            </a:r>
            <a:r>
              <a:rPr lang="en-US" sz="1400" b="1" dirty="0">
                <a:solidFill>
                  <a:srgbClr val="004466"/>
                </a:solidFill>
              </a:rPr>
              <a:t> </a:t>
            </a:r>
            <a:r>
              <a:rPr lang="en-US" sz="1400" b="1" dirty="0" err="1">
                <a:solidFill>
                  <a:srgbClr val="004466"/>
                </a:solidFill>
              </a:rPr>
              <a:t>Pech</a:t>
            </a:r>
            <a:r>
              <a:rPr lang="en-US" sz="1400" b="1" dirty="0">
                <a:solidFill>
                  <a:srgbClr val="004466"/>
                </a:solidFill>
              </a:rPr>
              <a:t>.“</a:t>
            </a:r>
          </a:p>
          <a:p>
            <a:r>
              <a:rPr dirty="0">
                <a:solidFill>
                  <a:schemeClr val="tx2"/>
                </a:solidFill>
              </a:rPr>
              <a:t/>
            </a:r>
            <a:br>
              <a:rPr dirty="0">
                <a:solidFill>
                  <a:schemeClr val="tx2"/>
                </a:solidFill>
              </a:rPr>
            </a:br>
            <a:r>
              <a:rPr lang="en-US" sz="900" dirty="0" err="1" smtClean="0">
                <a:solidFill>
                  <a:schemeClr val="tx2"/>
                </a:solidFill>
              </a:rPr>
              <a:t>Hausarzt</a:t>
            </a:r>
            <a:r>
              <a:rPr lang="en-US" sz="900" dirty="0" smtClean="0">
                <a:solidFill>
                  <a:schemeClr val="tx2"/>
                </a:solidFill>
              </a:rPr>
              <a:t> </a:t>
            </a:r>
            <a:r>
              <a:rPr lang="en-US" sz="900" dirty="0" err="1" smtClean="0">
                <a:solidFill>
                  <a:schemeClr val="tx2"/>
                </a:solidFill>
              </a:rPr>
              <a:t>mit</a:t>
            </a:r>
            <a:r>
              <a:rPr lang="en-US" sz="900" dirty="0" smtClean="0">
                <a:solidFill>
                  <a:schemeClr val="tx2"/>
                </a:solidFill>
              </a:rPr>
              <a:t> </a:t>
            </a:r>
            <a:r>
              <a:rPr lang="en-US" sz="900" dirty="0" err="1" smtClean="0">
                <a:solidFill>
                  <a:schemeClr val="tx2"/>
                </a:solidFill>
              </a:rPr>
              <a:t>leichtem</a:t>
            </a:r>
            <a:r>
              <a:rPr lang="en-US" sz="900" dirty="0" smtClean="0">
                <a:solidFill>
                  <a:schemeClr val="tx2"/>
                </a:solidFill>
              </a:rPr>
              <a:t> Tinnitus, </a:t>
            </a:r>
            <a:r>
              <a:rPr lang="en-US" sz="900" dirty="0" err="1" smtClean="0">
                <a:solidFill>
                  <a:schemeClr val="tx2"/>
                </a:solidFill>
              </a:rPr>
              <a:t>Kanada</a:t>
            </a:r>
            <a:endParaRPr lang="de-DE" sz="9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rgbClr val="403F38"/>
                </a:solidFill>
              </a:rPr>
              <a:t>Axelsson</a:t>
            </a:r>
            <a:r>
              <a:rPr lang="de-DE" sz="900" dirty="0">
                <a:solidFill>
                  <a:srgbClr val="403F38"/>
                </a:solidFill>
              </a:rPr>
              <a:t> A, </a:t>
            </a:r>
            <a:r>
              <a:rPr lang="de-DE" sz="900" dirty="0" err="1">
                <a:solidFill>
                  <a:srgbClr val="403F38"/>
                </a:solidFill>
              </a:rPr>
              <a:t>Ringdahl</a:t>
            </a:r>
            <a:r>
              <a:rPr lang="de-DE" sz="900" dirty="0">
                <a:solidFill>
                  <a:srgbClr val="403F38"/>
                </a:solidFill>
              </a:rPr>
              <a:t> A (1989) </a:t>
            </a:r>
            <a:r>
              <a:rPr lang="de-DE" sz="900" dirty="0" err="1">
                <a:solidFill>
                  <a:srgbClr val="403F38"/>
                </a:solidFill>
              </a:rPr>
              <a:t>Br</a:t>
            </a:r>
            <a:r>
              <a:rPr lang="de-DE" sz="900" dirty="0">
                <a:solidFill>
                  <a:srgbClr val="403F38"/>
                </a:solidFill>
              </a:rPr>
              <a:t> J </a:t>
            </a:r>
            <a:r>
              <a:rPr lang="de-DE" sz="900" dirty="0" err="1">
                <a:solidFill>
                  <a:srgbClr val="403F38"/>
                </a:solidFill>
              </a:rPr>
              <a:t>Audiol</a:t>
            </a:r>
            <a:r>
              <a:rPr lang="de-DE" sz="900" dirty="0">
                <a:solidFill>
                  <a:srgbClr val="403F38"/>
                </a:solidFill>
              </a:rPr>
              <a:t> 23:53-62; </a:t>
            </a:r>
            <a:r>
              <a:rPr lang="de-DE" sz="900" dirty="0" err="1">
                <a:solidFill>
                  <a:srgbClr val="403F38"/>
                </a:solidFill>
              </a:rPr>
              <a:t>Ayache</a:t>
            </a:r>
            <a:r>
              <a:rPr lang="de-DE" sz="900" dirty="0">
                <a:solidFill>
                  <a:srgbClr val="403F38"/>
                </a:solidFill>
              </a:rPr>
              <a:t> D, et al (2003) </a:t>
            </a:r>
            <a:r>
              <a:rPr lang="de-DE" sz="900" dirty="0" err="1">
                <a:solidFill>
                  <a:srgbClr val="403F38"/>
                </a:solidFill>
              </a:rPr>
              <a:t>Otol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Neurotol</a:t>
            </a:r>
            <a:r>
              <a:rPr lang="de-DE" sz="900" dirty="0">
                <a:solidFill>
                  <a:srgbClr val="403F38"/>
                </a:solidFill>
              </a:rPr>
              <a:t> 24:48-51; </a:t>
            </a:r>
            <a:r>
              <a:rPr lang="de-DE" sz="900" dirty="0" err="1">
                <a:solidFill>
                  <a:srgbClr val="403F38"/>
                </a:solidFill>
              </a:rPr>
              <a:t>Nosrati-Zarenoe</a:t>
            </a:r>
            <a:r>
              <a:rPr lang="de-DE" sz="900" dirty="0">
                <a:solidFill>
                  <a:srgbClr val="403F38"/>
                </a:solidFill>
              </a:rPr>
              <a:t> R et al (2007) Acta </a:t>
            </a:r>
            <a:r>
              <a:rPr lang="de-DE" sz="900" dirty="0" err="1">
                <a:solidFill>
                  <a:srgbClr val="403F38"/>
                </a:solidFill>
              </a:rPr>
              <a:t>Otolaryngol</a:t>
            </a:r>
            <a:r>
              <a:rPr lang="de-DE" sz="900" dirty="0">
                <a:solidFill>
                  <a:srgbClr val="403F38"/>
                </a:solidFill>
              </a:rPr>
              <a:t> 127:1168-1175; </a:t>
            </a:r>
            <a:r>
              <a:rPr lang="de-DE" sz="900" dirty="0" err="1">
                <a:solidFill>
                  <a:srgbClr val="403F38"/>
                </a:solidFill>
              </a:rPr>
              <a:t>Sobrinho</a:t>
            </a:r>
            <a:r>
              <a:rPr lang="de-DE" sz="900" dirty="0">
                <a:solidFill>
                  <a:srgbClr val="403F38"/>
                </a:solidFill>
              </a:rPr>
              <a:t> PG et al. (2004) </a:t>
            </a:r>
            <a:r>
              <a:rPr lang="de-DE" sz="900" dirty="0" err="1">
                <a:solidFill>
                  <a:srgbClr val="403F38"/>
                </a:solidFill>
              </a:rPr>
              <a:t>Int</a:t>
            </a:r>
            <a:r>
              <a:rPr lang="de-DE" sz="900" dirty="0">
                <a:solidFill>
                  <a:srgbClr val="403F38"/>
                </a:solidFill>
              </a:rPr>
              <a:t> Tinnitus J 10:197-201; </a:t>
            </a:r>
            <a:r>
              <a:rPr lang="de-DE" sz="900" dirty="0" err="1">
                <a:solidFill>
                  <a:srgbClr val="403F38"/>
                </a:solidFill>
              </a:rPr>
              <a:t>Schaette</a:t>
            </a:r>
            <a:r>
              <a:rPr lang="de-DE" sz="900" dirty="0">
                <a:solidFill>
                  <a:srgbClr val="403F38"/>
                </a:solidFill>
              </a:rPr>
              <a:t> R et al. (2012) </a:t>
            </a:r>
            <a:r>
              <a:rPr lang="de-DE" sz="900" dirty="0" err="1">
                <a:solidFill>
                  <a:srgbClr val="403F38"/>
                </a:solidFill>
              </a:rPr>
              <a:t>PLoS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One</a:t>
            </a:r>
            <a:r>
              <a:rPr lang="de-DE" sz="900" dirty="0">
                <a:solidFill>
                  <a:srgbClr val="403F38"/>
                </a:solidFill>
              </a:rPr>
              <a:t> 10.1371/</a:t>
            </a:r>
            <a:r>
              <a:rPr lang="de-DE" sz="900" dirty="0" err="1">
                <a:solidFill>
                  <a:srgbClr val="403F38"/>
                </a:solidFill>
              </a:rPr>
              <a:t>journal</a:t>
            </a:r>
            <a:r>
              <a:rPr lang="de-DE" sz="900" dirty="0">
                <a:solidFill>
                  <a:srgbClr val="403F38"/>
                </a:solidFill>
              </a:rPr>
              <a:t>. pone.0035238.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10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0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04404" y="549274"/>
            <a:ext cx="9293621" cy="647477"/>
          </a:xfrm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Tinnitus und Stress: ein Teufelskreis</a:t>
            </a:r>
            <a:endParaRPr lang="de-DE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Das ständige Ohrgeräusch kann als sehr belastend empfunden werden</a:t>
            </a:r>
          </a:p>
          <a:p>
            <a:r>
              <a:rPr sz="1400" dirty="0" smtClean="0">
                <a:solidFill>
                  <a:srgbClr val="403F38"/>
                </a:solidFill>
              </a:rPr>
              <a:t>Eine solch negative Reaktion kann wiederum die Wahrnehmung des Tinnitus verstärken</a:t>
            </a:r>
          </a:p>
          <a:p>
            <a:r>
              <a:rPr sz="1400" dirty="0" smtClean="0">
                <a:solidFill>
                  <a:srgbClr val="403F38"/>
                </a:solidFill>
              </a:rPr>
              <a:t>Aus dieser Wechselbeziehung entsteht ein Teufelskreis, bei dem der durch den Tinnitus verursachte </a:t>
            </a:r>
            <a:r>
              <a:rPr lang="de-DE" sz="1400" dirty="0" smtClean="0">
                <a:solidFill>
                  <a:srgbClr val="403F38"/>
                </a:solidFill>
              </a:rPr>
              <a:t/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sz="1400" dirty="0" smtClean="0">
                <a:solidFill>
                  <a:srgbClr val="403F38"/>
                </a:solidFill>
              </a:rPr>
              <a:t>Stress und seine Intensität ständig zunehmen</a:t>
            </a:r>
          </a:p>
        </p:txBody>
      </p:sp>
      <p:sp>
        <p:nvSpPr>
          <p:cNvPr id="16" name="Rectangle 15"/>
          <p:cNvSpPr/>
          <p:nvPr/>
        </p:nvSpPr>
        <p:spPr bwMode="gray">
          <a:xfrm>
            <a:off x="3871214" y="3575683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TINNITUS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gray">
          <a:xfrm>
            <a:off x="3871214" y="4797152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EMOTIONALER STRESS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rved Right Arrow 13"/>
          <p:cNvSpPr/>
          <p:nvPr/>
        </p:nvSpPr>
        <p:spPr bwMode="gray">
          <a:xfrm>
            <a:off x="2647078" y="3789040"/>
            <a:ext cx="1224136" cy="1619250"/>
          </a:xfrm>
          <a:prstGeom prst="curvedRightArrow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urved Right Arrow 19"/>
          <p:cNvSpPr/>
          <p:nvPr/>
        </p:nvSpPr>
        <p:spPr bwMode="gray">
          <a:xfrm flipH="1" flipV="1">
            <a:off x="6035753" y="3609020"/>
            <a:ext cx="1224136" cy="1619250"/>
          </a:xfrm>
          <a:prstGeom prst="curvedRightArrow">
            <a:avLst/>
          </a:prstGeom>
          <a:solidFill>
            <a:srgbClr val="004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chemeClr val="tx2"/>
                </a:solidFill>
              </a:rPr>
              <a:t>Schaette</a:t>
            </a:r>
            <a:r>
              <a:rPr lang="de-DE" sz="900" dirty="0">
                <a:solidFill>
                  <a:schemeClr val="tx2"/>
                </a:solidFill>
              </a:rPr>
              <a:t> R. (2012) </a:t>
            </a:r>
            <a:r>
              <a:rPr lang="de-DE" sz="900" dirty="0" err="1">
                <a:solidFill>
                  <a:schemeClr val="tx2"/>
                </a:solidFill>
              </a:rPr>
              <a:t>Phonak</a:t>
            </a:r>
            <a:r>
              <a:rPr lang="de-DE" sz="900" dirty="0">
                <a:solidFill>
                  <a:schemeClr val="tx2"/>
                </a:solidFill>
              </a:rPr>
              <a:t> Focus 42.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11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3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Weitere psychologische Folgen von Tinnitus</a:t>
            </a:r>
            <a:endParaRPr lang="de-DE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Mit Tinnitus werden schwere psychische </a:t>
            </a:r>
            <a:r>
              <a:rPr sz="1400" dirty="0" err="1" smtClean="0">
                <a:solidFill>
                  <a:srgbClr val="403F38"/>
                </a:solidFill>
              </a:rPr>
              <a:t>Erkrankungen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sz="1400" dirty="0" err="1" smtClean="0">
                <a:solidFill>
                  <a:srgbClr val="403F38"/>
                </a:solidFill>
              </a:rPr>
              <a:t>assoziiert</a:t>
            </a:r>
            <a:endParaRPr sz="1400" dirty="0" smtClean="0">
              <a:solidFill>
                <a:srgbClr val="403F38"/>
              </a:solidFill>
            </a:endParaRPr>
          </a:p>
          <a:p>
            <a:pPr lvl="1">
              <a:buSzPct val="90000"/>
            </a:pPr>
            <a:r>
              <a:rPr sz="1400" dirty="0" smtClean="0">
                <a:solidFill>
                  <a:srgbClr val="403F38"/>
                </a:solidFill>
              </a:rPr>
              <a:t>24/90 (26,7%) vs. 5/90 (5,6%) bei Kontrollgruppe ohne Tinnitus</a:t>
            </a:r>
            <a:endParaRPr lang="de-DE" sz="1400" dirty="0">
              <a:solidFill>
                <a:srgbClr val="403F38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gray">
          <a:xfrm>
            <a:off x="307974" y="2972211"/>
            <a:ext cx="2484785" cy="72000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HYPOCHONDRIE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Isosceles Triangle 29"/>
          <p:cNvSpPr>
            <a:spLocks noChangeAspect="1"/>
          </p:cNvSpPr>
          <p:nvPr/>
        </p:nvSpPr>
        <p:spPr bwMode="gray">
          <a:xfrm rot="5400000">
            <a:off x="2742721" y="3279865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gray">
          <a:xfrm>
            <a:off x="307974" y="4206910"/>
            <a:ext cx="2484785" cy="72000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HYPERAKUSIS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Isosceles Triangle 30"/>
          <p:cNvSpPr>
            <a:spLocks noChangeAspect="1"/>
          </p:cNvSpPr>
          <p:nvPr/>
        </p:nvSpPr>
        <p:spPr bwMode="gray">
          <a:xfrm rot="5400000">
            <a:off x="2742721" y="4514758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gray">
          <a:xfrm>
            <a:off x="307974" y="5445225"/>
            <a:ext cx="2484785" cy="72008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BEEINTRÄCHTIGUNG DER KOGNITIVEN FÄHIGKEITEN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Isosceles Triangle 32"/>
          <p:cNvSpPr>
            <a:spLocks noChangeAspect="1"/>
          </p:cNvSpPr>
          <p:nvPr/>
        </p:nvSpPr>
        <p:spPr bwMode="gray">
          <a:xfrm rot="5400000">
            <a:off x="2742721" y="5758794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gray">
          <a:xfrm>
            <a:off x="3513138" y="2972212"/>
            <a:ext cx="2879725" cy="3193638"/>
          </a:xfrm>
          <a:prstGeom prst="rect">
            <a:avLst/>
          </a:prstGeom>
          <a:pattFill prst="dk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1400" b="1" dirty="0" smtClean="0">
                <a:solidFill>
                  <a:srgbClr val="004466"/>
                </a:solidFill>
                <a:latin typeface="Arial" pitchFamily="34" charset="0"/>
              </a:rPr>
              <a:t>TINNITUS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Isosceles Triangle 26"/>
          <p:cNvSpPr>
            <a:spLocks noChangeAspect="1"/>
          </p:cNvSpPr>
          <p:nvPr/>
        </p:nvSpPr>
        <p:spPr bwMode="gray">
          <a:xfrm rot="16200000" flipH="1">
            <a:off x="3359839" y="3279865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Isosceles Triangle 27"/>
          <p:cNvSpPr>
            <a:spLocks noChangeAspect="1"/>
          </p:cNvSpPr>
          <p:nvPr/>
        </p:nvSpPr>
        <p:spPr bwMode="gray">
          <a:xfrm rot="16200000" flipH="1">
            <a:off x="3359839" y="4514758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Isosceles Triangle 28"/>
          <p:cNvSpPr>
            <a:spLocks noChangeAspect="1"/>
          </p:cNvSpPr>
          <p:nvPr/>
        </p:nvSpPr>
        <p:spPr bwMode="gray">
          <a:xfrm rot="16200000" flipH="1">
            <a:off x="3359839" y="5758795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gray">
          <a:xfrm>
            <a:off x="7113228" y="2968516"/>
            <a:ext cx="2484000" cy="72000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80000" bIns="72000" rtlCol="0" anchor="ctr" anchorCtr="0"/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ANGST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gray">
          <a:xfrm>
            <a:off x="7113228" y="4206910"/>
            <a:ext cx="2484000" cy="72000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80000" bIns="72000" rtlCol="0" anchor="ctr" anchorCtr="0"/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DEPRESSION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gray">
          <a:xfrm>
            <a:off x="7113228" y="5445305"/>
            <a:ext cx="2484000" cy="720000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80000" bIns="72000" rtlCol="0" anchor="ctr" anchorCtr="0"/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SCHLAFSTÖRUNGEN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Isosceles Triangle 40"/>
          <p:cNvSpPr>
            <a:spLocks noChangeAspect="1"/>
          </p:cNvSpPr>
          <p:nvPr/>
        </p:nvSpPr>
        <p:spPr bwMode="gray">
          <a:xfrm rot="5400000">
            <a:off x="6348172" y="3279865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Isosceles Triangle 41"/>
          <p:cNvSpPr>
            <a:spLocks noChangeAspect="1"/>
          </p:cNvSpPr>
          <p:nvPr/>
        </p:nvSpPr>
        <p:spPr bwMode="gray">
          <a:xfrm rot="5400000">
            <a:off x="6348172" y="4514758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Isosceles Triangle 42"/>
          <p:cNvSpPr>
            <a:spLocks noChangeAspect="1"/>
          </p:cNvSpPr>
          <p:nvPr/>
        </p:nvSpPr>
        <p:spPr bwMode="gray">
          <a:xfrm rot="5400000">
            <a:off x="6348172" y="5758794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Isosceles Triangle 43"/>
          <p:cNvSpPr>
            <a:spLocks noChangeAspect="1"/>
          </p:cNvSpPr>
          <p:nvPr/>
        </p:nvSpPr>
        <p:spPr bwMode="gray">
          <a:xfrm rot="16200000" flipH="1">
            <a:off x="6960228" y="3276170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Isosceles Triangle 44"/>
          <p:cNvSpPr>
            <a:spLocks noChangeAspect="1"/>
          </p:cNvSpPr>
          <p:nvPr/>
        </p:nvSpPr>
        <p:spPr bwMode="gray">
          <a:xfrm rot="16200000" flipH="1">
            <a:off x="6960228" y="4511063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Isosceles Triangle 45"/>
          <p:cNvSpPr>
            <a:spLocks noChangeAspect="1"/>
          </p:cNvSpPr>
          <p:nvPr/>
        </p:nvSpPr>
        <p:spPr bwMode="gray">
          <a:xfrm rot="16200000" flipH="1">
            <a:off x="6960228" y="5758795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488762" y="6413024"/>
            <a:ext cx="6300442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chemeClr val="tx2"/>
                </a:solidFill>
              </a:rPr>
              <a:t>Andersson G, McKenna L. (2006) Acta </a:t>
            </a:r>
            <a:r>
              <a:rPr lang="de-DE" sz="900" dirty="0" err="1">
                <a:solidFill>
                  <a:schemeClr val="tx2"/>
                </a:solidFill>
              </a:rPr>
              <a:t>Otolaryngol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Suppl</a:t>
            </a:r>
            <a:r>
              <a:rPr lang="de-DE" sz="900" dirty="0">
                <a:solidFill>
                  <a:schemeClr val="tx2"/>
                </a:solidFill>
              </a:rPr>
              <a:t>. 556:39-43; Belli H, et al. (2012) Gen </a:t>
            </a:r>
            <a:r>
              <a:rPr lang="de-DE" sz="900" dirty="0" err="1">
                <a:solidFill>
                  <a:schemeClr val="tx2"/>
                </a:solidFill>
              </a:rPr>
              <a:t>Hosp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Psychiatry</a:t>
            </a:r>
            <a:r>
              <a:rPr lang="de-DE" sz="900" dirty="0">
                <a:solidFill>
                  <a:schemeClr val="tx2"/>
                </a:solidFill>
              </a:rPr>
              <a:t>. 34:282-9; Jackson J, et al. (2013) </a:t>
            </a:r>
            <a:r>
              <a:rPr lang="de-DE" sz="900" dirty="0" err="1">
                <a:solidFill>
                  <a:schemeClr val="tx2"/>
                </a:solidFill>
              </a:rPr>
              <a:t>Int</a:t>
            </a:r>
            <a:r>
              <a:rPr lang="de-DE" sz="900" dirty="0">
                <a:solidFill>
                  <a:schemeClr val="tx2"/>
                </a:solidFill>
              </a:rPr>
              <a:t> J </a:t>
            </a:r>
            <a:r>
              <a:rPr lang="de-DE" sz="900" dirty="0" err="1">
                <a:solidFill>
                  <a:schemeClr val="tx2"/>
                </a:solidFill>
              </a:rPr>
              <a:t>Audiol</a:t>
            </a:r>
            <a:r>
              <a:rPr lang="de-DE" sz="900" dirty="0">
                <a:solidFill>
                  <a:schemeClr val="tx2"/>
                </a:solidFill>
              </a:rPr>
              <a:t>. E-pub </a:t>
            </a:r>
            <a:r>
              <a:rPr lang="de-DE" sz="900" dirty="0" err="1">
                <a:solidFill>
                  <a:schemeClr val="tx2"/>
                </a:solidFill>
              </a:rPr>
              <a:t>ahead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of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print</a:t>
            </a:r>
            <a:r>
              <a:rPr lang="de-DE" sz="900" dirty="0">
                <a:solidFill>
                  <a:schemeClr val="tx2"/>
                </a:solidFill>
              </a:rPr>
              <a:t>; Langguth B, et al. (2013) Lancet Neurol.12:920-930.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12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0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 txBox="1">
            <a:spLocks/>
          </p:cNvSpPr>
          <p:nvPr/>
        </p:nvSpPr>
        <p:spPr bwMode="gray">
          <a:xfrm>
            <a:off x="488949" y="1412875"/>
            <a:ext cx="9109075" cy="4752975"/>
          </a:xfrm>
          <a:prstGeom prst="rect">
            <a:avLst/>
          </a:prstGeom>
        </p:spPr>
        <p:txBody>
          <a:bodyPr lIns="0" tIns="72000" rIns="0" bIns="0"/>
          <a:lstStyle>
            <a:lvl1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975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»"/>
              <a:tabLst/>
              <a:defRPr lang="en-US" sz="1600" kern="1200" baseline="0" noProof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 smtClean="0">
              <a:solidFill>
                <a:srgbClr val="403F38"/>
              </a:solidFill>
            </a:endParaRPr>
          </a:p>
          <a:p>
            <a:pPr>
              <a:buNone/>
            </a:pPr>
            <a:endParaRPr lang="de-DE" sz="900" dirty="0">
              <a:solidFill>
                <a:srgbClr val="403F38"/>
              </a:solidFill>
            </a:endParaRPr>
          </a:p>
          <a:p>
            <a:pPr>
              <a:buNone/>
            </a:pPr>
            <a:r>
              <a:rPr lang="en-GB" sz="900" dirty="0" smtClean="0">
                <a:solidFill>
                  <a:srgbClr val="403F38"/>
                </a:solidFill>
              </a:rPr>
              <a:t>r = </a:t>
            </a:r>
            <a:r>
              <a:rPr lang="en-GB" sz="900" dirty="0" err="1" smtClean="0">
                <a:solidFill>
                  <a:srgbClr val="403F38"/>
                </a:solidFill>
              </a:rPr>
              <a:t>Korrelationskoeffizient</a:t>
            </a:r>
            <a:r>
              <a:rPr lang="en-GB" sz="900" dirty="0" smtClean="0">
                <a:solidFill>
                  <a:srgbClr val="403F38"/>
                </a:solidFill>
              </a:rPr>
              <a:t> </a:t>
            </a:r>
            <a:r>
              <a:rPr lang="en-GB" sz="900" dirty="0" err="1" smtClean="0">
                <a:solidFill>
                  <a:srgbClr val="403F38"/>
                </a:solidFill>
              </a:rPr>
              <a:t>zwischen</a:t>
            </a:r>
            <a:r>
              <a:rPr lang="en-GB" sz="900" dirty="0" smtClean="0">
                <a:solidFill>
                  <a:srgbClr val="403F38"/>
                </a:solidFill>
              </a:rPr>
              <a:t> </a:t>
            </a:r>
            <a:r>
              <a:rPr lang="en-GB" sz="900" dirty="0" err="1" smtClean="0">
                <a:solidFill>
                  <a:srgbClr val="403F38"/>
                </a:solidFill>
              </a:rPr>
              <a:t>Tinnitusintensität</a:t>
            </a:r>
            <a:r>
              <a:rPr lang="en-GB" sz="900" dirty="0" smtClean="0">
                <a:solidFill>
                  <a:srgbClr val="403F38"/>
                </a:solidFill>
              </a:rPr>
              <a:t> und </a:t>
            </a:r>
            <a:r>
              <a:rPr lang="en-GB" sz="900" dirty="0" err="1" smtClean="0">
                <a:solidFill>
                  <a:srgbClr val="403F38"/>
                </a:solidFill>
              </a:rPr>
              <a:t>Prävalenz</a:t>
            </a:r>
            <a:r>
              <a:rPr lang="en-GB" sz="900" dirty="0" smtClean="0">
                <a:solidFill>
                  <a:srgbClr val="403F38"/>
                </a:solidFill>
              </a:rPr>
              <a:t> von Depression und Angst (</a:t>
            </a:r>
            <a:r>
              <a:rPr lang="en-GB" sz="900" dirty="0" err="1" smtClean="0">
                <a:solidFill>
                  <a:srgbClr val="403F38"/>
                </a:solidFill>
              </a:rPr>
              <a:t>höheres</a:t>
            </a:r>
            <a:r>
              <a:rPr lang="en-GB" sz="900" dirty="0" smtClean="0">
                <a:solidFill>
                  <a:srgbClr val="403F38"/>
                </a:solidFill>
              </a:rPr>
              <a:t> r = </a:t>
            </a:r>
            <a:r>
              <a:rPr lang="en-GB" sz="900" dirty="0" err="1" smtClean="0">
                <a:solidFill>
                  <a:srgbClr val="403F38"/>
                </a:solidFill>
              </a:rPr>
              <a:t>höhere</a:t>
            </a:r>
            <a:r>
              <a:rPr lang="en-GB" sz="900" dirty="0" smtClean="0">
                <a:solidFill>
                  <a:srgbClr val="403F38"/>
                </a:solidFill>
              </a:rPr>
              <a:t> </a:t>
            </a:r>
            <a:r>
              <a:rPr lang="en-GB" sz="900" dirty="0" err="1" smtClean="0">
                <a:solidFill>
                  <a:srgbClr val="403F38"/>
                </a:solidFill>
              </a:rPr>
              <a:t>Korrelation</a:t>
            </a:r>
            <a:r>
              <a:rPr lang="en-GB" sz="900" dirty="0" smtClean="0">
                <a:solidFill>
                  <a:srgbClr val="403F38"/>
                </a:solidFill>
              </a:rPr>
              <a:t>) HADS: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900" dirty="0">
                <a:solidFill>
                  <a:srgbClr val="403F38"/>
                </a:solidFill>
              </a:rPr>
              <a:t>HADS: Hospital Anxiety and Depression Scale; NS: </a:t>
            </a:r>
            <a:r>
              <a:rPr lang="en-GB" sz="900" dirty="0" err="1">
                <a:solidFill>
                  <a:srgbClr val="403F38"/>
                </a:solidFill>
              </a:rPr>
              <a:t>nicht</a:t>
            </a:r>
            <a:r>
              <a:rPr lang="en-GB" sz="900" dirty="0">
                <a:solidFill>
                  <a:srgbClr val="403F38"/>
                </a:solidFill>
              </a:rPr>
              <a:t> </a:t>
            </a:r>
            <a:r>
              <a:rPr lang="en-GB" sz="900" dirty="0" err="1">
                <a:solidFill>
                  <a:srgbClr val="403F38"/>
                </a:solidFill>
              </a:rPr>
              <a:t>statistisch</a:t>
            </a:r>
            <a:r>
              <a:rPr lang="en-GB" sz="900" dirty="0">
                <a:solidFill>
                  <a:srgbClr val="403F38"/>
                </a:solidFill>
              </a:rPr>
              <a:t> </a:t>
            </a:r>
            <a:r>
              <a:rPr lang="en-GB" sz="900" dirty="0" err="1">
                <a:solidFill>
                  <a:srgbClr val="403F38"/>
                </a:solidFill>
              </a:rPr>
              <a:t>signifikant</a:t>
            </a:r>
            <a:r>
              <a:rPr lang="en-GB" sz="900" dirty="0">
                <a:solidFill>
                  <a:srgbClr val="403F38"/>
                </a:solidFill>
              </a:rPr>
              <a:t>; SCID: Structured Clinical Interview for DSM-III-R (</a:t>
            </a:r>
            <a:r>
              <a:rPr lang="en-GB" sz="900" dirty="0" err="1">
                <a:solidFill>
                  <a:srgbClr val="403F38"/>
                </a:solidFill>
              </a:rPr>
              <a:t>dt.</a:t>
            </a:r>
            <a:r>
              <a:rPr lang="en-GB" sz="900" dirty="0">
                <a:solidFill>
                  <a:srgbClr val="403F38"/>
                </a:solidFill>
              </a:rPr>
              <a:t> SKID, </a:t>
            </a:r>
            <a:r>
              <a:rPr lang="en-GB" sz="900" dirty="0" err="1">
                <a:solidFill>
                  <a:srgbClr val="403F38"/>
                </a:solidFill>
              </a:rPr>
              <a:t>Strukturiertes</a:t>
            </a:r>
            <a:r>
              <a:rPr lang="en-GB" sz="900" dirty="0">
                <a:solidFill>
                  <a:srgbClr val="403F38"/>
                </a:solidFill>
              </a:rPr>
              <a:t> </a:t>
            </a:r>
            <a:r>
              <a:rPr lang="en-US" sz="900" dirty="0">
                <a:solidFill>
                  <a:srgbClr val="403F38"/>
                </a:solidFill>
              </a:rPr>
              <a:t>
</a:t>
            </a:r>
            <a:r>
              <a:rPr lang="en-GB" sz="900" dirty="0" err="1" smtClean="0">
                <a:solidFill>
                  <a:srgbClr val="403F38"/>
                </a:solidFill>
              </a:rPr>
              <a:t>Klinisches</a:t>
            </a:r>
            <a:r>
              <a:rPr lang="en-GB" sz="900" dirty="0" smtClean="0">
                <a:solidFill>
                  <a:srgbClr val="403F38"/>
                </a:solidFill>
              </a:rPr>
              <a:t> </a:t>
            </a:r>
            <a:r>
              <a:rPr lang="en-GB" sz="900" dirty="0">
                <a:solidFill>
                  <a:srgbClr val="403F38"/>
                </a:solidFill>
              </a:rPr>
              <a:t>Interview </a:t>
            </a:r>
            <a:r>
              <a:rPr lang="en-GB" sz="900" dirty="0" err="1">
                <a:solidFill>
                  <a:srgbClr val="403F38"/>
                </a:solidFill>
              </a:rPr>
              <a:t>für</a:t>
            </a:r>
            <a:r>
              <a:rPr lang="en-GB" sz="900" dirty="0">
                <a:solidFill>
                  <a:srgbClr val="403F38"/>
                </a:solidFill>
              </a:rPr>
              <a:t> DSM-III-R)</a:t>
            </a:r>
            <a:endParaRPr lang="de-DE" sz="900" dirty="0">
              <a:solidFill>
                <a:srgbClr val="403F38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Angst und Depression korrelieren mit Tinnitusintensität</a:t>
            </a:r>
            <a:endParaRPr lang="de-DE" sz="20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293539"/>
              </p:ext>
            </p:extLst>
          </p:nvPr>
        </p:nvGraphicFramePr>
        <p:xfrm>
          <a:off x="304403" y="1412875"/>
          <a:ext cx="9293620" cy="405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425"/>
                <a:gridCol w="1548172"/>
                <a:gridCol w="1548172"/>
                <a:gridCol w="1548172"/>
                <a:gridCol w="1548679"/>
              </a:tblGrid>
              <a:tr h="431949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180000" marR="72000" marT="72000" marB="72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accent5"/>
                          </a:solidFill>
                        </a:rPr>
                        <a:t>TINNITUS (ALLE INTENSITÄTSGRADE), N=80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accent5"/>
                          </a:solidFill>
                        </a:rPr>
                        <a:t>Hohes</a:t>
                      </a:r>
                      <a:r>
                        <a:rPr lang="en-US" sz="1400" b="1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5"/>
                          </a:solidFill>
                        </a:rPr>
                        <a:t>Risiko</a:t>
                      </a:r>
                      <a:r>
                        <a:rPr lang="en-US" sz="1400" b="1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5"/>
                          </a:solidFill>
                        </a:rPr>
                        <a:t>für</a:t>
                      </a:r>
                      <a:r>
                        <a:rPr lang="en-US" sz="1400" b="1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5"/>
                          </a:solidFill>
                        </a:rPr>
                        <a:t>chronische</a:t>
                      </a:r>
                      <a:r>
                        <a:rPr lang="en-US" sz="1400" b="1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5"/>
                          </a:solidFill>
                        </a:rPr>
                        <a:t>Behinderung</a:t>
                      </a:r>
                      <a:r>
                        <a:rPr lang="en-US" sz="1400" b="1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accent5"/>
                          </a:solidFill>
                        </a:rPr>
                        <a:t>durch</a:t>
                      </a:r>
                      <a:r>
                        <a:rPr lang="en-US" sz="1400" b="1" dirty="0" smtClean="0">
                          <a:solidFill>
                            <a:schemeClr val="accent5"/>
                          </a:solidFill>
                        </a:rPr>
                        <a:t> Tinnitus, N=144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 sz="16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78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1" kern="1200" smtClean="0">
                          <a:solidFill>
                            <a:schemeClr val="accent5"/>
                          </a:solidFill>
                          <a:latin typeface="+mn-lt"/>
                        </a:rPr>
                        <a:t>r</a:t>
                      </a:r>
                      <a:endParaRPr lang="de-DE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1" kern="1200" smtClean="0">
                          <a:solidFill>
                            <a:schemeClr val="accent5"/>
                          </a:solidFill>
                          <a:latin typeface="+mn-lt"/>
                        </a:rPr>
                        <a:t>P</a:t>
                      </a:r>
                      <a:endParaRPr lang="de-DE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1" kern="1200" smtClean="0">
                          <a:solidFill>
                            <a:schemeClr val="accent5"/>
                          </a:solidFill>
                          <a:latin typeface="+mn-lt"/>
                        </a:rPr>
                        <a:t>r</a:t>
                      </a:r>
                      <a:endParaRPr lang="de-DE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P</a:t>
                      </a:r>
                      <a:endParaRPr lang="de-DE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err="1" smtClean="0">
                          <a:solidFill>
                            <a:schemeClr val="tx2"/>
                          </a:solidFill>
                        </a:rPr>
                        <a:t>Aktuelle</a:t>
                      </a: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2"/>
                          </a:solidFill>
                        </a:rPr>
                        <a:t>geringgradige</a:t>
                      </a: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 Depression (SCID)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0,42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0,43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err="1" smtClean="0">
                          <a:solidFill>
                            <a:schemeClr val="tx2"/>
                          </a:solidFill>
                        </a:rPr>
                        <a:t>Schwere</a:t>
                      </a: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 Depression (SCID)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0,41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0,0002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0,39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Aktuelle Angststörung (SCID)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0,12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NS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0,28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0,0010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Aktuelle multiple Angststörungen (SCID)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0,01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NS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0,26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0,0023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41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Aktuelle Depression und/oder Angststörungen (SCID)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0,42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0,48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Depression (HADS)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0,30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0,0079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0,38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Angst (HADS)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0,35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0,0018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0,45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6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Gesamt (HADS)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0,36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0,0014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0,46</a:t>
                      </a:r>
                      <a:endParaRPr lang="de-DE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2"/>
                          </a:solidFill>
                        </a:rPr>
                        <a:t>0,0001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rgbClr val="403F38"/>
                </a:solidFill>
              </a:rPr>
              <a:t>Zöger</a:t>
            </a:r>
            <a:r>
              <a:rPr lang="de-DE" sz="900" dirty="0">
                <a:solidFill>
                  <a:srgbClr val="403F38"/>
                </a:solidFill>
              </a:rPr>
              <a:t> S et al. (2006) </a:t>
            </a:r>
            <a:r>
              <a:rPr lang="de-DE" sz="900" dirty="0" err="1">
                <a:solidFill>
                  <a:srgbClr val="403F38"/>
                </a:solidFill>
              </a:rPr>
              <a:t>Psychosomatics</a:t>
            </a:r>
            <a:r>
              <a:rPr lang="de-DE" sz="900" dirty="0">
                <a:solidFill>
                  <a:srgbClr val="403F38"/>
                </a:solidFill>
              </a:rPr>
              <a:t>. 47:282-288.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13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4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Weitere Beschwerden, die mit Tinnitus assoziiert werden</a:t>
            </a:r>
          </a:p>
        </p:txBody>
      </p:sp>
      <p:sp>
        <p:nvSpPr>
          <p:cNvPr id="11" name="Rectangle 10"/>
          <p:cNvSpPr/>
          <p:nvPr/>
        </p:nvSpPr>
        <p:spPr bwMode="gray">
          <a:xfrm>
            <a:off x="307974" y="1412874"/>
            <a:ext cx="2989263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SCHLAFSTÖRUNGEN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3513435" y="1412874"/>
            <a:ext cx="2879725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>
                <a:solidFill>
                  <a:srgbClr val="004466"/>
                </a:solidFill>
                <a:latin typeface="Arial" pitchFamily="34" charset="0"/>
              </a:rPr>
              <a:t>BEEINTRÄCHTIGUNG DER KOGNITIVEN FÄHIGKEITEN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6609746" y="1412874"/>
            <a:ext cx="2988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HYPERAKUSIS 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8"/>
          <p:cNvSpPr/>
          <p:nvPr/>
        </p:nvSpPr>
        <p:spPr bwMode="gray">
          <a:xfrm>
            <a:off x="307975" y="1412874"/>
            <a:ext cx="9282113" cy="4752975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de-DE" sz="800" smtClean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307975" y="2026452"/>
            <a:ext cx="2984428" cy="410178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Tinnitus-Patienten leiden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häufig an Schlafstörungen</a:t>
            </a:r>
          </a:p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Insbesondere an Einschlafproblemen</a:t>
            </a:r>
          </a:p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Schlaflosigkeit und durch Tinnitus verursachter Stress können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die Psyche stark belasten</a:t>
            </a:r>
            <a:endParaRPr lang="de-DE" sz="125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gray">
          <a:xfrm>
            <a:off x="3505238" y="2026452"/>
            <a:ext cx="2879725" cy="410178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Tinnitus-Patienten können Depressionen und/oder Angststörungen entwickeln</a:t>
            </a:r>
          </a:p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err="1" smtClean="0">
                <a:solidFill>
                  <a:srgbClr val="403F38"/>
                </a:solidFill>
                <a:latin typeface="Arial" pitchFamily="34" charset="0"/>
              </a:rPr>
              <a:t>Tinnitusbetroffene</a:t>
            </a: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 weisen schlechtere kognitive Leistungen auf - auch bei nicht vorhandener Angst oder Depression</a:t>
            </a:r>
            <a:endParaRPr lang="de-DE" sz="125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gray">
          <a:xfrm>
            <a:off x="6608762" y="2026452"/>
            <a:ext cx="2988000" cy="410178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err="1" smtClean="0">
                <a:solidFill>
                  <a:srgbClr val="403F38"/>
                </a:solidFill>
                <a:latin typeface="Arial" pitchFamily="34" charset="0"/>
              </a:rPr>
              <a:t>Hyperakusis</a:t>
            </a: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 ist eine Überempfindlichkeit gegen bestimmte Tonfrequenzen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und Lautstärken</a:t>
            </a:r>
          </a:p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Tinnitus-Patienten weisen häufig </a:t>
            </a:r>
            <a:r>
              <a:rPr lang="de-DE" sz="1250" dirty="0" err="1" smtClean="0">
                <a:solidFill>
                  <a:srgbClr val="403F38"/>
                </a:solidFill>
                <a:latin typeface="Arial" pitchFamily="34" charset="0"/>
              </a:rPr>
              <a:t>Hyperakusis</a:t>
            </a: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 auf; es wird vermutet, dass diese als Folge von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Tinnitus auftritt</a:t>
            </a:r>
          </a:p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In einer </a:t>
            </a:r>
            <a:r>
              <a:rPr lang="de-DE" sz="1250" dirty="0" err="1" smtClean="0">
                <a:solidFill>
                  <a:srgbClr val="403F38"/>
                </a:solidFill>
                <a:latin typeface="Arial" pitchFamily="34" charset="0"/>
              </a:rPr>
              <a:t>altersgematchten</a:t>
            </a: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 Kontrollstudie gaben 60%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der Tinnitus-Patienten an, an </a:t>
            </a:r>
            <a:r>
              <a:rPr lang="de-DE" sz="1250" dirty="0" err="1" smtClean="0">
                <a:solidFill>
                  <a:srgbClr val="403F38"/>
                </a:solidFill>
                <a:latin typeface="Arial" pitchFamily="34" charset="0"/>
              </a:rPr>
              <a:t>Hyperakusis</a:t>
            </a: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 zu leiden, während das bei der Kontrollgruppe nur bei 20% der Fall war</a:t>
            </a:r>
          </a:p>
          <a:p>
            <a:pPr marL="180000" indent="-1800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250" dirty="0" err="1" smtClean="0">
                <a:solidFill>
                  <a:srgbClr val="403F38"/>
                </a:solidFill>
                <a:latin typeface="Arial" pitchFamily="34" charset="0"/>
              </a:rPr>
              <a:t>Hyperakusis</a:t>
            </a: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 lässt sich bei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Tinnitus-Patienten mit und </a:t>
            </a:r>
            <a:b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250" dirty="0" smtClean="0">
                <a:solidFill>
                  <a:srgbClr val="403F38"/>
                </a:solidFill>
                <a:latin typeface="Arial" pitchFamily="34" charset="0"/>
              </a:rPr>
              <a:t>ohne Hörverlust messen</a:t>
            </a:r>
            <a:endParaRPr lang="de-DE" sz="125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gray">
          <a:xfrm>
            <a:off x="488763" y="5697252"/>
            <a:ext cx="8964000" cy="43204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rgbClr val="403F38"/>
                </a:solidFill>
              </a:rPr>
              <a:t>Andersson G, McKenna L. (2006)  Acta </a:t>
            </a:r>
            <a:r>
              <a:rPr lang="de-DE" sz="900" dirty="0" err="1">
                <a:solidFill>
                  <a:srgbClr val="403F38"/>
                </a:solidFill>
              </a:rPr>
              <a:t>Otolaryngol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Suppl</a:t>
            </a:r>
            <a:r>
              <a:rPr lang="de-DE" sz="900" dirty="0">
                <a:solidFill>
                  <a:srgbClr val="403F38"/>
                </a:solidFill>
              </a:rPr>
              <a:t>. 556:39-43; Bastos de </a:t>
            </a:r>
            <a:r>
              <a:rPr lang="de-DE" sz="900" dirty="0" err="1">
                <a:solidFill>
                  <a:srgbClr val="403F38"/>
                </a:solidFill>
              </a:rPr>
              <a:t>Magalhaes</a:t>
            </a:r>
            <a:r>
              <a:rPr lang="de-DE" sz="900" dirty="0">
                <a:solidFill>
                  <a:srgbClr val="403F38"/>
                </a:solidFill>
              </a:rPr>
              <a:t> SL, et al. (2003) </a:t>
            </a:r>
            <a:r>
              <a:rPr lang="de-DE" sz="900" dirty="0" err="1">
                <a:solidFill>
                  <a:srgbClr val="403F38"/>
                </a:solidFill>
              </a:rPr>
              <a:t>Int</a:t>
            </a:r>
            <a:r>
              <a:rPr lang="de-DE" sz="900" dirty="0">
                <a:solidFill>
                  <a:srgbClr val="403F38"/>
                </a:solidFill>
              </a:rPr>
              <a:t> Tinnitus J. 9:79-83; Belli H, et al. (2012) Gen </a:t>
            </a:r>
            <a:r>
              <a:rPr lang="de-DE" sz="900" dirty="0" err="1">
                <a:solidFill>
                  <a:srgbClr val="403F38"/>
                </a:solidFill>
              </a:rPr>
              <a:t>Hosp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Psychiatry</a:t>
            </a:r>
            <a:r>
              <a:rPr lang="de-DE" sz="900" dirty="0">
                <a:solidFill>
                  <a:srgbClr val="403F38"/>
                </a:solidFill>
              </a:rPr>
              <a:t>. 34:282-9; Hebert S, et al. (2013) J </a:t>
            </a:r>
            <a:r>
              <a:rPr lang="de-DE" sz="900" dirty="0" err="1">
                <a:solidFill>
                  <a:srgbClr val="403F38"/>
                </a:solidFill>
              </a:rPr>
              <a:t>Neurosci</a:t>
            </a:r>
            <a:r>
              <a:rPr lang="de-DE" sz="900" dirty="0">
                <a:solidFill>
                  <a:srgbClr val="403F38"/>
                </a:solidFill>
              </a:rPr>
              <a:t>. 33:2356-2364; Jackson J, et al. (2013) </a:t>
            </a:r>
            <a:r>
              <a:rPr lang="de-DE" sz="900" dirty="0" err="1">
                <a:solidFill>
                  <a:srgbClr val="403F38"/>
                </a:solidFill>
              </a:rPr>
              <a:t>Int</a:t>
            </a:r>
            <a:r>
              <a:rPr lang="de-DE" sz="900" dirty="0">
                <a:solidFill>
                  <a:srgbClr val="403F38"/>
                </a:solidFill>
              </a:rPr>
              <a:t> J </a:t>
            </a:r>
            <a:r>
              <a:rPr lang="de-DE" sz="900" dirty="0" err="1">
                <a:solidFill>
                  <a:srgbClr val="403F38"/>
                </a:solidFill>
              </a:rPr>
              <a:t>Audiol</a:t>
            </a:r>
            <a:r>
              <a:rPr lang="de-DE" sz="900" dirty="0">
                <a:solidFill>
                  <a:srgbClr val="403F38"/>
                </a:solidFill>
              </a:rPr>
              <a:t>. E-pub </a:t>
            </a:r>
            <a:r>
              <a:rPr lang="de-DE" sz="900" dirty="0" err="1">
                <a:solidFill>
                  <a:srgbClr val="403F38"/>
                </a:solidFill>
              </a:rPr>
              <a:t>ahead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of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print</a:t>
            </a:r>
            <a:r>
              <a:rPr lang="de-DE" sz="900" dirty="0">
                <a:solidFill>
                  <a:srgbClr val="403F38"/>
                </a:solidFill>
              </a:rPr>
              <a:t>; Langguth B, et al. (2013) Lancet Neurol.12:920-930; </a:t>
            </a:r>
            <a:r>
              <a:rPr lang="de-DE" sz="900" dirty="0" err="1">
                <a:solidFill>
                  <a:srgbClr val="403F38"/>
                </a:solidFill>
              </a:rPr>
              <a:t>Wallhäusser</a:t>
            </a:r>
            <a:r>
              <a:rPr lang="de-DE" sz="900" dirty="0">
                <a:solidFill>
                  <a:srgbClr val="403F38"/>
                </a:solidFill>
              </a:rPr>
              <a:t>-Franke E, et al. </a:t>
            </a:r>
            <a:r>
              <a:rPr lang="de-DE" sz="900" dirty="0" err="1">
                <a:solidFill>
                  <a:srgbClr val="403F38"/>
                </a:solidFill>
              </a:rPr>
              <a:t>Sleep</a:t>
            </a:r>
            <a:r>
              <a:rPr lang="de-DE" sz="900" dirty="0">
                <a:solidFill>
                  <a:srgbClr val="403F38"/>
                </a:solidFill>
              </a:rPr>
              <a:t> </a:t>
            </a:r>
            <a:r>
              <a:rPr lang="de-DE" sz="900" dirty="0" err="1">
                <a:solidFill>
                  <a:srgbClr val="403F38"/>
                </a:solidFill>
              </a:rPr>
              <a:t>Med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Rev</a:t>
            </a:r>
            <a:r>
              <a:rPr lang="de-DE" sz="900" dirty="0">
                <a:solidFill>
                  <a:srgbClr val="403F38"/>
                </a:solidFill>
              </a:rPr>
              <a:t>. 17:65-74.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CBEE6CA7-81C5-4182-A655-DFE21A72FACA}" type="slidenum">
              <a:rPr lang="de-DE" b="1" smtClean="0">
                <a:solidFill>
                  <a:schemeClr val="accent5"/>
                </a:solidFill>
              </a:rPr>
              <a:pPr/>
              <a:t>14</a:t>
            </a:fld>
            <a:endParaRPr lang="de-DE" b="1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9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Behandlungsmöglichkeiten bei Tinnitus</a:t>
            </a:r>
            <a:endParaRPr lang="de-DE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gray">
          <a:xfrm>
            <a:off x="488950" y="1412875"/>
            <a:ext cx="9101138" cy="539961"/>
          </a:xfrm>
        </p:spPr>
        <p:txBody>
          <a:bodyPr/>
          <a:lstStyle/>
          <a:p>
            <a:pPr marL="0" indent="0">
              <a:buNone/>
            </a:pPr>
            <a:r>
              <a:rPr sz="1400" dirty="0" smtClean="0"/>
              <a:t>Tinnitus kann nicht geheilt („abgeschaltet“) werden. Es gibt jedoch zahlreiche Bewältigungstherapien.</a:t>
            </a:r>
          </a:p>
        </p:txBody>
      </p:sp>
      <p:sp>
        <p:nvSpPr>
          <p:cNvPr id="22" name="Rectangle 21"/>
          <p:cNvSpPr/>
          <p:nvPr/>
        </p:nvSpPr>
        <p:spPr bwMode="gray">
          <a:xfrm>
            <a:off x="307975" y="2972212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HÖRGERÄTE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Isosceles Triangle 29"/>
          <p:cNvSpPr>
            <a:spLocks noChangeAspect="1"/>
          </p:cNvSpPr>
          <p:nvPr/>
        </p:nvSpPr>
        <p:spPr bwMode="gray">
          <a:xfrm rot="5400000">
            <a:off x="2421013" y="3225001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gray">
          <a:xfrm>
            <a:off x="307975" y="4261969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smtClean="0">
                <a:solidFill>
                  <a:schemeClr val="accent5"/>
                </a:solidFill>
                <a:latin typeface="Arial" pitchFamily="34" charset="0"/>
              </a:rPr>
              <a:t>MEDIKAMENTE</a:t>
            </a:r>
            <a:endParaRPr lang="de-DE" sz="1400" b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Isosceles Triangle 30"/>
          <p:cNvSpPr>
            <a:spLocks noChangeAspect="1"/>
          </p:cNvSpPr>
          <p:nvPr/>
        </p:nvSpPr>
        <p:spPr bwMode="gray">
          <a:xfrm rot="5400000">
            <a:off x="2421013" y="4514758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gray">
          <a:xfrm>
            <a:off x="307975" y="5551725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smtClean="0">
                <a:solidFill>
                  <a:schemeClr val="accent5"/>
                </a:solidFill>
                <a:latin typeface="Arial" pitchFamily="34" charset="0"/>
              </a:rPr>
              <a:t>KLANGTHERAPIE</a:t>
            </a:r>
            <a:endParaRPr lang="de-DE" sz="1400" b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Isosceles Triangle 32"/>
          <p:cNvSpPr>
            <a:spLocks noChangeAspect="1"/>
          </p:cNvSpPr>
          <p:nvPr/>
        </p:nvSpPr>
        <p:spPr bwMode="gray">
          <a:xfrm rot="5400000">
            <a:off x="2421013" y="5804514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gray">
          <a:xfrm>
            <a:off x="3513138" y="2972212"/>
            <a:ext cx="2879725" cy="3193638"/>
          </a:xfrm>
          <a:prstGeom prst="rect">
            <a:avLst/>
          </a:prstGeom>
          <a:pattFill prst="dk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1400" b="1" smtClean="0">
                <a:solidFill>
                  <a:schemeClr val="accent5"/>
                </a:solidFill>
                <a:latin typeface="Arial" pitchFamily="34" charset="0"/>
              </a:rPr>
              <a:t>TINNITUS</a:t>
            </a:r>
            <a:endParaRPr lang="de-DE" sz="1400" b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gray">
          <a:xfrm>
            <a:off x="7430088" y="2972211"/>
            <a:ext cx="2160000" cy="1289757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80000" bIns="72000" rtlCol="0" anchor="ctr" anchorCtr="0"/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1400" b="1" dirty="0" smtClean="0">
                <a:solidFill>
                  <a:schemeClr val="accent5"/>
                </a:solidFill>
                <a:latin typeface="Arial" pitchFamily="34" charset="0"/>
              </a:rPr>
              <a:t>EVIDENZBASIERTE TINNITUS-THERAPIEN z.B. TINNITUS RETRAINING </a:t>
            </a:r>
            <a:br>
              <a:rPr lang="en-US" sz="1400" b="1" dirty="0" smtClean="0">
                <a:solidFill>
                  <a:schemeClr val="accent5"/>
                </a:solidFill>
                <a:latin typeface="Arial" pitchFamily="34" charset="0"/>
              </a:rPr>
            </a:br>
            <a:r>
              <a:rPr lang="en-US" sz="1400" b="1" dirty="0" smtClean="0">
                <a:solidFill>
                  <a:schemeClr val="accent5"/>
                </a:solidFill>
                <a:latin typeface="Arial" pitchFamily="34" charset="0"/>
              </a:rPr>
              <a:t>THERAPIE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gray">
          <a:xfrm>
            <a:off x="7442200" y="4471605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80000" bIns="72000" rtlCol="0" anchor="ctr" anchorCtr="0"/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BERATUNG 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gray">
          <a:xfrm>
            <a:off x="7442200" y="5300663"/>
            <a:ext cx="2160000" cy="864641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180000" bIns="72000" rtlCol="0" anchor="ctr" anchorCtr="0"/>
          <a:lstStyle/>
          <a:p>
            <a:pPr algn="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KOGNITIVE VERHALTENS-THERAPIE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Isosceles Triangle 43"/>
          <p:cNvSpPr>
            <a:spLocks noChangeAspect="1"/>
          </p:cNvSpPr>
          <p:nvPr/>
        </p:nvSpPr>
        <p:spPr bwMode="gray">
          <a:xfrm rot="16200000" flipH="1">
            <a:off x="7284711" y="3225001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Isosceles Triangle 44"/>
          <p:cNvSpPr>
            <a:spLocks noChangeAspect="1"/>
          </p:cNvSpPr>
          <p:nvPr/>
        </p:nvSpPr>
        <p:spPr bwMode="gray">
          <a:xfrm rot="16200000" flipH="1">
            <a:off x="7284711" y="4724394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Isosceles Triangle 45"/>
          <p:cNvSpPr>
            <a:spLocks noChangeAspect="1"/>
          </p:cNvSpPr>
          <p:nvPr/>
        </p:nvSpPr>
        <p:spPr bwMode="gray">
          <a:xfrm rot="16200000" flipH="1">
            <a:off x="7284711" y="5804514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gray">
          <a:xfrm>
            <a:off x="488763" y="6413024"/>
            <a:ext cx="59041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chemeClr val="tx2"/>
                </a:solidFill>
              </a:rPr>
              <a:t>Belli H,  et al. (2012) Gen </a:t>
            </a:r>
            <a:r>
              <a:rPr lang="de-DE" sz="900" dirty="0" err="1">
                <a:solidFill>
                  <a:schemeClr val="tx2"/>
                </a:solidFill>
              </a:rPr>
              <a:t>Hosp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Psychiatry</a:t>
            </a:r>
            <a:r>
              <a:rPr lang="de-DE" sz="900" dirty="0">
                <a:solidFill>
                  <a:schemeClr val="tx2"/>
                </a:solidFill>
              </a:rPr>
              <a:t>. 34:282-9; Langguth B, et al. (2013) Lancet Neurol.12:920-930; </a:t>
            </a:r>
            <a:r>
              <a:rPr lang="de-DE" sz="900" dirty="0" err="1">
                <a:solidFill>
                  <a:schemeClr val="tx2"/>
                </a:solidFill>
              </a:rPr>
              <a:t>Shekhawat</a:t>
            </a:r>
            <a:r>
              <a:rPr lang="de-DE" sz="900" dirty="0">
                <a:solidFill>
                  <a:schemeClr val="tx2"/>
                </a:solidFill>
              </a:rPr>
              <a:t> GS, et al. (2013) J Am </a:t>
            </a:r>
            <a:r>
              <a:rPr lang="de-DE" sz="900" dirty="0" err="1">
                <a:solidFill>
                  <a:schemeClr val="tx2"/>
                </a:solidFill>
              </a:rPr>
              <a:t>Acad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Audiol</a:t>
            </a:r>
            <a:r>
              <a:rPr lang="de-DE" sz="900" dirty="0">
                <a:solidFill>
                  <a:schemeClr val="tx2"/>
                </a:solidFill>
              </a:rPr>
              <a:t>. 24:747-762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15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5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4"/>
          <p:cNvSpPr/>
          <p:nvPr/>
        </p:nvSpPr>
        <p:spPr bwMode="gray">
          <a:xfrm rot="251439" flipH="1">
            <a:off x="6246487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Hörgeräte spielen in der </a:t>
            </a:r>
            <a:r>
              <a:rPr sz="2000" dirty="0" smtClean="0"/>
              <a:t>Tinnitus-</a:t>
            </a:r>
            <a:r>
              <a:rPr sz="2000" dirty="0" err="1" smtClean="0"/>
              <a:t>Therapie</a:t>
            </a:r>
            <a:r>
              <a:rPr sz="2000" dirty="0" smtClean="0"/>
              <a:t> </a:t>
            </a:r>
            <a:r>
              <a:rPr sz="2000" dirty="0" smtClean="0"/>
              <a:t>eine entscheidende Rolle</a:t>
            </a:r>
            <a:endParaRPr lang="de-DE" sz="2000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 bwMode="gray"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 bwMode="gray"/>
        <p:txBody>
          <a:bodyPr/>
          <a:lstStyle/>
          <a:p>
            <a:r>
              <a:rPr lang="de-DE" sz="1400" dirty="0" smtClean="0">
                <a:solidFill>
                  <a:srgbClr val="403F38"/>
                </a:solidFill>
              </a:rPr>
              <a:t>Hörgeräte werden schon seit mehr als </a:t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lang="de-DE" sz="1400" dirty="0" smtClean="0">
                <a:solidFill>
                  <a:srgbClr val="403F38"/>
                </a:solidFill>
              </a:rPr>
              <a:t>60 Jahren zur Behandlung von Tinnitus eingesetzt</a:t>
            </a:r>
          </a:p>
          <a:p>
            <a:r>
              <a:rPr lang="de-DE" sz="1400" dirty="0" smtClean="0">
                <a:solidFill>
                  <a:srgbClr val="403F38"/>
                </a:solidFill>
              </a:rPr>
              <a:t>Aufgrund der Tatsache, dass Hörverlust häufig mit Tinnitus assoziiert wird, sollte zumindest eine teilweise Wiederherstellung des Gehörs die zentrale Verstärkung der </a:t>
            </a:r>
            <a:r>
              <a:rPr lang="de-DE" sz="1400" dirty="0" err="1" smtClean="0">
                <a:solidFill>
                  <a:srgbClr val="403F38"/>
                </a:solidFill>
              </a:rPr>
              <a:t>auditorischen</a:t>
            </a:r>
            <a:r>
              <a:rPr lang="de-DE" sz="1400" dirty="0" smtClean="0">
                <a:solidFill>
                  <a:srgbClr val="403F38"/>
                </a:solidFill>
              </a:rPr>
              <a:t> Wahrnehmung reduzieren, die zu Tinnitus führen kann</a:t>
            </a:r>
          </a:p>
          <a:p>
            <a:r>
              <a:rPr lang="de-DE" sz="1400" dirty="0" smtClean="0">
                <a:solidFill>
                  <a:srgbClr val="403F38"/>
                </a:solidFill>
              </a:rPr>
              <a:t>Einem kürzlich veröffentlichten Forschungsüberblick zufolge, dokumentierten 17 von 18 Studien eine Linderung des </a:t>
            </a:r>
            <a:r>
              <a:rPr lang="de-DE" sz="1400" dirty="0" err="1" smtClean="0">
                <a:solidFill>
                  <a:srgbClr val="403F38"/>
                </a:solidFill>
              </a:rPr>
              <a:t>Tinnitusleidensdrucks</a:t>
            </a:r>
            <a:r>
              <a:rPr lang="de-DE" sz="1400" dirty="0" smtClean="0">
                <a:solidFill>
                  <a:srgbClr val="403F38"/>
                </a:solidFill>
              </a:rPr>
              <a:t> durch eine Hörgeräteversorgung</a:t>
            </a:r>
            <a:endParaRPr lang="de-DE" sz="1400" dirty="0">
              <a:solidFill>
                <a:srgbClr val="403F38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gray">
          <a:xfrm>
            <a:off x="5060951" y="1412874"/>
            <a:ext cx="4537074" cy="4752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marL="180000" indent="-180000" algn="ctr">
              <a:buClr>
                <a:schemeClr val="bg1"/>
              </a:buClr>
              <a:buSzPct val="80000"/>
            </a:pPr>
            <a:r>
              <a:rPr lang="de-DE" dirty="0" smtClean="0">
                <a:solidFill>
                  <a:srgbClr val="403F38"/>
                </a:solidFill>
                <a:latin typeface="Arial" pitchFamily="34" charset="0"/>
              </a:rPr>
              <a:t>„Die meisten wissenschaftlichen Studien kommen zu dem Ergebnis, dass Hörgeräte in der </a:t>
            </a:r>
            <a:r>
              <a:rPr lang="de-DE" dirty="0" err="1" smtClean="0">
                <a:solidFill>
                  <a:srgbClr val="403F38"/>
                </a:solidFill>
                <a:latin typeface="Arial" pitchFamily="34" charset="0"/>
              </a:rPr>
              <a:t>Tinnitusbehandlung</a:t>
            </a:r>
            <a:r>
              <a:rPr lang="de-DE" dirty="0" smtClean="0">
                <a:solidFill>
                  <a:srgbClr val="403F38"/>
                </a:solidFill>
                <a:latin typeface="Arial" pitchFamily="34" charset="0"/>
              </a:rPr>
              <a:t> wichtig sind. Das sollte für Ärzte ein sicherer Beleg dafür sein, dass sich Tinnitus besonders gut mit </a:t>
            </a:r>
            <a:br>
              <a:rPr lang="de-DE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dirty="0" smtClean="0">
                <a:solidFill>
                  <a:srgbClr val="403F38"/>
                </a:solidFill>
                <a:latin typeface="Arial" pitchFamily="34" charset="0"/>
              </a:rPr>
              <a:t>Hörgeräten behandeln lässt …” </a:t>
            </a:r>
            <a:endParaRPr lang="de-DE" i="1" dirty="0" smtClean="0">
              <a:solidFill>
                <a:srgbClr val="403F38"/>
              </a:solidFill>
              <a:latin typeface="Arial" pitchFamily="34" charset="0"/>
              <a:cs typeface="Arial" pitchFamily="34" charset="0"/>
            </a:endParaRPr>
          </a:p>
          <a:p>
            <a:pPr marL="180000" indent="-180000" algn="ctr">
              <a:buClr>
                <a:schemeClr val="bg1"/>
              </a:buClr>
              <a:buSzPct val="80000"/>
            </a:pPr>
            <a:endParaRPr lang="de-DE" sz="1400" i="1" dirty="0" smtClean="0">
              <a:solidFill>
                <a:srgbClr val="403F38"/>
              </a:solidFill>
              <a:latin typeface="Arial" pitchFamily="34" charset="0"/>
              <a:cs typeface="Arial" pitchFamily="34" charset="0"/>
            </a:endParaRPr>
          </a:p>
          <a:p>
            <a:pPr marL="180000" indent="-180000" algn="ctr">
              <a:buClr>
                <a:schemeClr val="bg1"/>
              </a:buClr>
              <a:buSzPct val="80000"/>
            </a:pPr>
            <a:r>
              <a:rPr lang="de-DE" sz="900" dirty="0" err="1" smtClean="0">
                <a:solidFill>
                  <a:srgbClr val="403F38"/>
                </a:solidFill>
                <a:latin typeface="Arial" pitchFamily="34" charset="0"/>
              </a:rPr>
              <a:t>Shekhawat</a:t>
            </a:r>
            <a:r>
              <a:rPr lang="de-DE" sz="900" dirty="0" smtClean="0">
                <a:solidFill>
                  <a:srgbClr val="403F38"/>
                </a:solidFill>
                <a:latin typeface="Arial" pitchFamily="34" charset="0"/>
              </a:rPr>
              <a:t> et al, 2013</a:t>
            </a:r>
            <a:endParaRPr lang="de-DE" sz="900" dirty="0" smtClean="0">
              <a:solidFill>
                <a:srgbClr val="403F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rgbClr val="403F38"/>
                </a:solidFill>
              </a:rPr>
              <a:t>Shekhawat</a:t>
            </a:r>
            <a:r>
              <a:rPr lang="de-DE" sz="900" dirty="0">
                <a:solidFill>
                  <a:srgbClr val="403F38"/>
                </a:solidFill>
              </a:rPr>
              <a:t> GS, et al. (2013) J Am </a:t>
            </a:r>
            <a:r>
              <a:rPr lang="de-DE" sz="900" dirty="0" err="1">
                <a:solidFill>
                  <a:srgbClr val="403F38"/>
                </a:solidFill>
              </a:rPr>
              <a:t>Acad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Audiol</a:t>
            </a:r>
            <a:r>
              <a:rPr lang="de-DE" sz="900" dirty="0">
                <a:solidFill>
                  <a:srgbClr val="403F38"/>
                </a:solidFill>
              </a:rPr>
              <a:t>. 24:747-762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16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2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Interventionelle Studien zum Nutzen von Hörgeräten</a:t>
            </a:r>
            <a:endParaRPr lang="de-D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 bwMode="gray"/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In einem Forschungsüberblick wurden 11 interventionelle Studien zu Hörgeräten verglichen</a:t>
            </a:r>
          </a:p>
          <a:p>
            <a:r>
              <a:rPr sz="1400" dirty="0" smtClean="0">
                <a:solidFill>
                  <a:srgbClr val="403F38"/>
                </a:solidFill>
              </a:rPr>
              <a:t>Sechs </a:t>
            </a:r>
            <a:r>
              <a:rPr sz="1400" dirty="0" err="1" smtClean="0">
                <a:solidFill>
                  <a:srgbClr val="403F38"/>
                </a:solidFill>
              </a:rPr>
              <a:t>verschiedene</a:t>
            </a:r>
            <a:r>
              <a:rPr sz="1400" dirty="0" smtClean="0">
                <a:solidFill>
                  <a:srgbClr val="403F38"/>
                </a:solidFill>
              </a:rPr>
              <a:t> Tinnitus</a:t>
            </a:r>
            <a:r>
              <a:rPr lang="de-DE" sz="1400" dirty="0" smtClean="0">
                <a:solidFill>
                  <a:srgbClr val="403F38"/>
                </a:solidFill>
              </a:rPr>
              <a:t> </a:t>
            </a:r>
            <a:r>
              <a:rPr sz="1400" dirty="0" err="1" smtClean="0">
                <a:solidFill>
                  <a:srgbClr val="403F38"/>
                </a:solidFill>
              </a:rPr>
              <a:t>Evaluationsmittel</a:t>
            </a:r>
            <a:r>
              <a:rPr sz="1400" dirty="0" smtClean="0">
                <a:solidFill>
                  <a:srgbClr val="403F38"/>
                </a:solidFill>
              </a:rPr>
              <a:t> wurden dabei verwendet:</a:t>
            </a:r>
          </a:p>
          <a:p>
            <a:pPr lvl="1">
              <a:buSzPct val="90000"/>
            </a:pPr>
            <a:r>
              <a:rPr sz="1400" dirty="0" smtClean="0">
                <a:solidFill>
                  <a:srgbClr val="403F38"/>
                </a:solidFill>
              </a:rPr>
              <a:t>THI x 4; THQ x 1; TRQ x 1; TSI x 1; TQ x 1; </a:t>
            </a:r>
            <a:r>
              <a:rPr lang="de-DE" sz="1400" dirty="0" smtClean="0">
                <a:solidFill>
                  <a:srgbClr val="403F38"/>
                </a:solidFill>
              </a:rPr>
              <a:t/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sz="1400" dirty="0" smtClean="0">
                <a:solidFill>
                  <a:srgbClr val="403F38"/>
                </a:solidFill>
              </a:rPr>
              <a:t>VAS x 3</a:t>
            </a:r>
          </a:p>
          <a:p>
            <a:r>
              <a:rPr sz="1400" dirty="0" smtClean="0">
                <a:solidFill>
                  <a:srgbClr val="403F38"/>
                </a:solidFill>
              </a:rPr>
              <a:t>Bis zu 50% Reduzierung der Tinnitusintensität</a:t>
            </a:r>
          </a:p>
          <a:p>
            <a:r>
              <a:rPr sz="1400" dirty="0" smtClean="0">
                <a:solidFill>
                  <a:srgbClr val="403F38"/>
                </a:solidFill>
              </a:rPr>
              <a:t>10</a:t>
            </a:r>
            <a:r>
              <a:rPr lang="de-CH" sz="1400" dirty="0">
                <a:solidFill>
                  <a:srgbClr val="403F38"/>
                </a:solidFill>
              </a:rPr>
              <a:t>/</a:t>
            </a:r>
            <a:r>
              <a:rPr sz="1400" dirty="0" smtClean="0">
                <a:solidFill>
                  <a:srgbClr val="403F38"/>
                </a:solidFill>
              </a:rPr>
              <a:t>11 Studien zeigten Verbesserungen um &gt;10%</a:t>
            </a:r>
            <a:endParaRPr lang="de-DE" sz="1400" dirty="0">
              <a:solidFill>
                <a:srgbClr val="403F38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50325995"/>
              </p:ext>
            </p:extLst>
          </p:nvPr>
        </p:nvGraphicFramePr>
        <p:xfrm>
          <a:off x="5107413" y="1698059"/>
          <a:ext cx="4490612" cy="356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 bwMode="gray">
          <a:xfrm>
            <a:off x="5115093" y="5697252"/>
            <a:ext cx="4429001" cy="3686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900" dirty="0">
                <a:solidFill>
                  <a:srgbClr val="403F38"/>
                </a:solidFill>
              </a:rPr>
              <a:t>THI: Tinnitus Handicap </a:t>
            </a:r>
            <a:r>
              <a:rPr lang="de-CH" sz="900" dirty="0" err="1">
                <a:solidFill>
                  <a:srgbClr val="403F38"/>
                </a:solidFill>
              </a:rPr>
              <a:t>Inventory</a:t>
            </a:r>
            <a:r>
              <a:rPr lang="de-CH" sz="900" dirty="0">
                <a:solidFill>
                  <a:srgbClr val="403F38"/>
                </a:solidFill>
              </a:rPr>
              <a:t>; THQ: Tinnitus Handicap </a:t>
            </a:r>
            <a:r>
              <a:rPr lang="de-CH" sz="900" dirty="0" err="1">
                <a:solidFill>
                  <a:srgbClr val="403F38"/>
                </a:solidFill>
              </a:rPr>
              <a:t>Questionnaire</a:t>
            </a:r>
            <a:r>
              <a:rPr lang="de-CH" sz="900" dirty="0">
                <a:solidFill>
                  <a:srgbClr val="403F38"/>
                </a:solidFill>
              </a:rPr>
              <a:t>; TRQ: Tinnitus </a:t>
            </a:r>
            <a:r>
              <a:rPr lang="de-CH" sz="900" dirty="0" err="1">
                <a:solidFill>
                  <a:srgbClr val="403F38"/>
                </a:solidFill>
              </a:rPr>
              <a:t>Reaction</a:t>
            </a:r>
            <a:r>
              <a:rPr lang="de-CH" sz="900" dirty="0">
                <a:solidFill>
                  <a:srgbClr val="403F38"/>
                </a:solidFill>
              </a:rPr>
              <a:t> </a:t>
            </a:r>
            <a:r>
              <a:rPr lang="de-CH" sz="900" dirty="0" err="1">
                <a:solidFill>
                  <a:srgbClr val="403F38"/>
                </a:solidFill>
              </a:rPr>
              <a:t>Questionnaire</a:t>
            </a:r>
            <a:r>
              <a:rPr lang="de-CH" sz="900" dirty="0">
                <a:solidFill>
                  <a:srgbClr val="403F38"/>
                </a:solidFill>
              </a:rPr>
              <a:t>; TSI: Tinnitus </a:t>
            </a:r>
            <a:r>
              <a:rPr lang="de-CH" sz="900" dirty="0" err="1">
                <a:solidFill>
                  <a:srgbClr val="403F38"/>
                </a:solidFill>
              </a:rPr>
              <a:t>Severity</a:t>
            </a:r>
            <a:r>
              <a:rPr lang="de-CH" sz="900" dirty="0">
                <a:solidFill>
                  <a:srgbClr val="403F38"/>
                </a:solidFill>
              </a:rPr>
              <a:t> Index; TQ: Tinnitus </a:t>
            </a:r>
            <a:r>
              <a:rPr lang="de-CH" sz="900" dirty="0" err="1">
                <a:solidFill>
                  <a:srgbClr val="403F38"/>
                </a:solidFill>
              </a:rPr>
              <a:t>Questionnaire</a:t>
            </a:r>
            <a:r>
              <a:rPr lang="de-CH" sz="900" dirty="0">
                <a:solidFill>
                  <a:srgbClr val="403F38"/>
                </a:solidFill>
              </a:rPr>
              <a:t>; VAS: Visuelle </a:t>
            </a:r>
            <a:r>
              <a:rPr lang="de-CH" sz="900" dirty="0" smtClean="0">
                <a:solidFill>
                  <a:srgbClr val="403F38"/>
                </a:solidFill>
              </a:rPr>
              <a:t>Analogskala </a:t>
            </a:r>
            <a:r>
              <a:rPr lang="de-CH" sz="900" dirty="0">
                <a:solidFill>
                  <a:srgbClr val="403F38"/>
                </a:solidFill>
              </a:rPr>
              <a:t>(verschiedene) </a:t>
            </a:r>
          </a:p>
        </p:txBody>
      </p:sp>
      <p:sp>
        <p:nvSpPr>
          <p:cNvPr id="9" name="TextBox 8"/>
          <p:cNvSpPr txBox="1"/>
          <p:nvPr/>
        </p:nvSpPr>
        <p:spPr bwMode="gray">
          <a:xfrm>
            <a:off x="6392863" y="5309878"/>
            <a:ext cx="2214501" cy="3686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200" dirty="0">
                <a:solidFill>
                  <a:srgbClr val="403F38"/>
                </a:solidFill>
              </a:rPr>
              <a:t>Tinnitus </a:t>
            </a:r>
            <a:r>
              <a:rPr lang="de-DE" sz="1200" dirty="0">
                <a:solidFill>
                  <a:srgbClr val="403F38"/>
                </a:solidFill>
              </a:rPr>
              <a:t>Evaluationsmittel</a:t>
            </a:r>
            <a:endParaRPr lang="de-CH" sz="1200" dirty="0">
              <a:solidFill>
                <a:srgbClr val="403F3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rgbClr val="403F38"/>
                </a:solidFill>
              </a:rPr>
              <a:t>Shekhawat</a:t>
            </a:r>
            <a:r>
              <a:rPr lang="de-DE" sz="900" dirty="0">
                <a:solidFill>
                  <a:srgbClr val="403F38"/>
                </a:solidFill>
              </a:rPr>
              <a:t> GS, et al. (2013) J Am </a:t>
            </a:r>
            <a:r>
              <a:rPr lang="de-DE" sz="900" dirty="0" err="1">
                <a:solidFill>
                  <a:srgbClr val="403F38"/>
                </a:solidFill>
              </a:rPr>
              <a:t>Acad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Audiol</a:t>
            </a:r>
            <a:r>
              <a:rPr lang="de-DE" sz="900" dirty="0">
                <a:solidFill>
                  <a:srgbClr val="403F38"/>
                </a:solidFill>
              </a:rPr>
              <a:t>. 24:747-762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17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lang="en-US" sz="2000" dirty="0" err="1"/>
              <a:t>Umfragen</a:t>
            </a:r>
            <a:r>
              <a:rPr lang="en-US" sz="2000" dirty="0"/>
              <a:t> </a:t>
            </a:r>
            <a:r>
              <a:rPr lang="en-US" sz="2000" dirty="0" err="1"/>
              <a:t>bei</a:t>
            </a:r>
            <a:r>
              <a:rPr lang="en-US" sz="2000" dirty="0"/>
              <a:t> </a:t>
            </a:r>
            <a:r>
              <a:rPr lang="en-US" sz="2000" dirty="0" err="1"/>
              <a:t>Patienten</a:t>
            </a:r>
            <a:r>
              <a:rPr lang="en-US" sz="2000" dirty="0"/>
              <a:t> und </a:t>
            </a:r>
            <a:r>
              <a:rPr lang="en-US" sz="2000" dirty="0" err="1"/>
              <a:t>Hörgeräteakustikern</a:t>
            </a:r>
            <a:r>
              <a:rPr lang="en-US" sz="2000" dirty="0"/>
              <a:t> </a:t>
            </a:r>
            <a:r>
              <a:rPr lang="en-US" sz="2000" dirty="0" err="1"/>
              <a:t>zum</a:t>
            </a:r>
            <a:r>
              <a:rPr lang="en-US" sz="2000" dirty="0"/>
              <a:t> </a:t>
            </a:r>
            <a:r>
              <a:rPr lang="en-US" sz="2000" dirty="0" err="1"/>
              <a:t>Nutzen</a:t>
            </a:r>
            <a:r>
              <a:rPr lang="en-US" sz="2000" dirty="0"/>
              <a:t> von </a:t>
            </a:r>
            <a:r>
              <a:rPr lang="en-US" sz="2000" dirty="0" err="1"/>
              <a:t>Hörgeräten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307975" y="2024397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STUDIE 1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gray">
          <a:xfrm>
            <a:off x="2682013" y="2024397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smtClean="0">
                <a:solidFill>
                  <a:schemeClr val="accent5"/>
                </a:solidFill>
                <a:latin typeface="Arial" pitchFamily="34" charset="0"/>
              </a:rPr>
              <a:t>STUDIE 2</a:t>
            </a:r>
            <a:endParaRPr lang="de-DE" sz="1400" b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5056051" y="2024397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smtClean="0">
                <a:solidFill>
                  <a:schemeClr val="accent5"/>
                </a:solidFill>
                <a:latin typeface="Arial" pitchFamily="34" charset="0"/>
              </a:rPr>
              <a:t>STUDIE 3</a:t>
            </a:r>
            <a:endParaRPr lang="de-DE" sz="1400" b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7430088" y="2024397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smtClean="0">
                <a:solidFill>
                  <a:schemeClr val="accent5"/>
                </a:solidFill>
                <a:latin typeface="Arial" pitchFamily="34" charset="0"/>
              </a:rPr>
              <a:t>STUDIE 4</a:t>
            </a:r>
            <a:endParaRPr lang="de-DE" sz="1400" b="1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8"/>
          <p:cNvSpPr/>
          <p:nvPr/>
        </p:nvSpPr>
        <p:spPr bwMode="gray">
          <a:xfrm>
            <a:off x="307975" y="1412874"/>
            <a:ext cx="9282113" cy="4752975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de-DE" sz="800" smtClean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304404" y="2637976"/>
            <a:ext cx="2160000" cy="352787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66% (47/71) der Tinnitus-Patienten profitierten von einer </a:t>
            </a:r>
            <a:r>
              <a:rPr lang="de-DE" sz="1400" dirty="0" err="1" smtClean="0">
                <a:solidFill>
                  <a:srgbClr val="403F38"/>
                </a:solidFill>
                <a:latin typeface="Arial" pitchFamily="34" charset="0"/>
              </a:rPr>
              <a:t>binauralen</a:t>
            </a: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 Hörgeräte-versorgung</a:t>
            </a:r>
            <a:endParaRPr lang="de-DE" sz="140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>
            <a:off x="2685654" y="2637976"/>
            <a:ext cx="2160000" cy="352787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65,5% der Patienten mit regelmäßigem Tinnitus gaben eine Verbesserung durch die Hörgeräte an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41,4% berichteten von einem völligen Verschwinden der Symptome</a:t>
            </a:r>
            <a:endParaRPr lang="de-DE" sz="140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gray">
          <a:xfrm>
            <a:off x="5047854" y="2637976"/>
            <a:ext cx="2160000" cy="352787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Die Anpassung eines Hörgeräts wurde am häufigsten als Nutzen aus den Besuchen in einer Tinnitus-Klinik genannt 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Von 34,9% der Patienten berichtet </a:t>
            </a:r>
            <a:endParaRPr lang="de-DE" sz="140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gray">
          <a:xfrm>
            <a:off x="7430088" y="2637976"/>
            <a:ext cx="2239436" cy="3527873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Von HGA berichtete Linderung des </a:t>
            </a:r>
            <a:b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Tinnitus nach </a:t>
            </a:r>
            <a:b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Hörgeräteversorgung</a:t>
            </a:r>
          </a:p>
          <a:p>
            <a:pPr marL="360000" lvl="1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 pitchFamily="34" charset="0"/>
              <a:buChar char="–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Leichte bis signifikante Linderung </a:t>
            </a:r>
            <a:b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in 60% der Fälle</a:t>
            </a:r>
          </a:p>
          <a:p>
            <a:pPr marL="360000" lvl="1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 pitchFamily="34" charset="0"/>
              <a:buChar char="–"/>
            </a:pP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Signifikante Linderung </a:t>
            </a:r>
            <a:b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de-DE" sz="1400" dirty="0" smtClean="0">
                <a:solidFill>
                  <a:srgbClr val="403F38"/>
                </a:solidFill>
                <a:latin typeface="Arial" pitchFamily="34" charset="0"/>
              </a:rPr>
              <a:t>in 22% der Fälle</a:t>
            </a:r>
            <a:endParaRPr lang="de-DE" sz="140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gray">
          <a:xfrm>
            <a:off x="488950" y="1412876"/>
            <a:ext cx="9101138" cy="611522"/>
          </a:xfrm>
          <a:prstGeom prst="rect">
            <a:avLst/>
          </a:prstGeom>
        </p:spPr>
        <p:txBody>
          <a:bodyPr lIns="0" tIns="72000" rIns="0" bIns="0"/>
          <a:lstStyle>
            <a:lvl1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975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»"/>
              <a:tabLst/>
              <a:defRPr lang="en-US" sz="1600" kern="1200" baseline="0" noProof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dirty="0" smtClean="0">
                <a:solidFill>
                  <a:srgbClr val="403F38"/>
                </a:solidFill>
              </a:rPr>
              <a:t>Ergebnisse aus 4 Umfragestudien</a:t>
            </a:r>
          </a:p>
        </p:txBody>
      </p:sp>
      <p:sp>
        <p:nvSpPr>
          <p:cNvPr id="22" name="TextBox 21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chemeClr val="tx2"/>
                </a:solidFill>
              </a:rPr>
              <a:t>Shekhawat</a:t>
            </a:r>
            <a:r>
              <a:rPr lang="de-DE" sz="900" dirty="0">
                <a:solidFill>
                  <a:schemeClr val="tx2"/>
                </a:solidFill>
              </a:rPr>
              <a:t> GS, et al. (2013).J Am </a:t>
            </a:r>
            <a:r>
              <a:rPr lang="de-DE" sz="900" dirty="0" err="1">
                <a:solidFill>
                  <a:schemeClr val="tx2"/>
                </a:solidFill>
              </a:rPr>
              <a:t>Acad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Audiol</a:t>
            </a:r>
            <a:r>
              <a:rPr lang="de-DE" sz="900" dirty="0">
                <a:solidFill>
                  <a:schemeClr val="tx2"/>
                </a:solidFill>
              </a:rPr>
              <a:t>. 24:747-762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CBEE6CA7-81C5-4182-A655-DFE21A72FACA}" type="slidenum">
              <a:rPr lang="de-DE" b="1" smtClean="0">
                <a:solidFill>
                  <a:schemeClr val="accent5"/>
                </a:solidFill>
              </a:rPr>
              <a:pPr/>
              <a:t>18</a:t>
            </a:fld>
            <a:endParaRPr lang="de-DE" b="1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8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sz="2000" dirty="0" smtClean="0"/>
              <a:t>Maskierungsgrad und Reduzierung des Tinnitus</a:t>
            </a:r>
            <a:endParaRPr lang="de-D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 bwMode="gray"/>
        <p:txBody>
          <a:bodyPr/>
          <a:lstStyle/>
          <a:p>
            <a:r>
              <a:rPr sz="1400" dirty="0" smtClean="0"/>
              <a:t>Retrospektive Studie mit 70 </a:t>
            </a:r>
            <a:r>
              <a:rPr sz="1400" dirty="0" err="1" smtClean="0"/>
              <a:t>Patienten</a:t>
            </a:r>
            <a:r>
              <a:rPr sz="1400" dirty="0" smtClean="0"/>
              <a:t> 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sz="1400" dirty="0" smtClean="0"/>
              <a:t>in Australien</a:t>
            </a:r>
          </a:p>
          <a:p>
            <a:r>
              <a:rPr sz="1400" dirty="0" smtClean="0"/>
              <a:t>Tinnitus</a:t>
            </a:r>
            <a:r>
              <a:rPr lang="de-DE" sz="1400" dirty="0" smtClean="0"/>
              <a:t>i</a:t>
            </a:r>
            <a:r>
              <a:rPr sz="1400" dirty="0" smtClean="0"/>
              <a:t>ntensität mit Tinnitus Reaktionsfrage</a:t>
            </a:r>
            <a:r>
              <a:rPr lang="de-DE" sz="1400" dirty="0" smtClean="0"/>
              <a:t>-</a:t>
            </a:r>
            <a:br>
              <a:rPr lang="de-DE" sz="1400" dirty="0" smtClean="0"/>
            </a:br>
            <a:r>
              <a:rPr sz="1400" dirty="0" smtClean="0"/>
              <a:t>bogen (TRQ) gemessen</a:t>
            </a:r>
          </a:p>
          <a:p>
            <a:r>
              <a:rPr sz="1400" dirty="0" smtClean="0"/>
              <a:t>Insgesamt erlebten 51% der Patienten eine 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sz="1400" dirty="0" smtClean="0"/>
              <a:t>„klinisch signifikante“ Veränderung</a:t>
            </a:r>
            <a:r>
              <a:rPr lang="de-DE" sz="1400" dirty="0" smtClean="0"/>
              <a:t>‚</a:t>
            </a:r>
            <a:br>
              <a:rPr lang="de-DE" sz="1400" dirty="0" smtClean="0"/>
            </a:br>
            <a:r>
              <a:rPr sz="1400" dirty="0" smtClean="0"/>
              <a:t>(≥40% Änderung des TRQ-Werts)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fr-FR" sz="900">
                <a:solidFill>
                  <a:schemeClr val="tx2"/>
                </a:solidFill>
              </a:rPr>
              <a:t>McNeill C, et al. (2012) Int J Audiol. 51:914-919.</a:t>
            </a: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19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6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Ziele</a:t>
            </a:r>
            <a:endParaRPr lang="de-D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 bwMode="gray"/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Hauptmerkmale von Tinnitus beschreiben</a:t>
            </a:r>
          </a:p>
          <a:p>
            <a:r>
              <a:rPr sz="1400" dirty="0" smtClean="0">
                <a:solidFill>
                  <a:srgbClr val="403F38"/>
                </a:solidFill>
              </a:rPr>
              <a:t>Zeigen, dass Tinnitus eine schwere gesundheitliche Belastung darstellt</a:t>
            </a:r>
          </a:p>
          <a:p>
            <a:r>
              <a:rPr sz="1400" dirty="0" smtClean="0">
                <a:solidFill>
                  <a:srgbClr val="403F38"/>
                </a:solidFill>
              </a:rPr>
              <a:t>Zusammenhang zwischen Hörverlust und Tinnitus aufzeigen</a:t>
            </a:r>
          </a:p>
          <a:p>
            <a:r>
              <a:rPr sz="1400" dirty="0" smtClean="0">
                <a:solidFill>
                  <a:srgbClr val="403F38"/>
                </a:solidFill>
              </a:rPr>
              <a:t>Therapiemöglichkeiten vorstellen, zentrale Rolle von Hörgeräten in der Tinnitus</a:t>
            </a:r>
            <a:r>
              <a:rPr lang="de-DE" sz="1400" dirty="0" smtClean="0">
                <a:solidFill>
                  <a:srgbClr val="403F38"/>
                </a:solidFill>
              </a:rPr>
              <a:t>-</a:t>
            </a:r>
            <a:r>
              <a:rPr sz="1400" dirty="0" smtClean="0">
                <a:solidFill>
                  <a:srgbClr val="403F38"/>
                </a:solidFill>
              </a:rPr>
              <a:t>Therapie zeigen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/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2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8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Psychotherapie/Verhaltenstherapie</a:t>
            </a:r>
            <a:endParaRPr lang="de-DE" sz="20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38786"/>
              </p:ext>
            </p:extLst>
          </p:nvPr>
        </p:nvGraphicFramePr>
        <p:xfrm>
          <a:off x="304403" y="1412875"/>
          <a:ext cx="9293621" cy="29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337"/>
                <a:gridCol w="6985284"/>
              </a:tblGrid>
              <a:tr h="584406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chemeClr val="accent5"/>
                          </a:solidFill>
                        </a:rPr>
                        <a:t>MASSNAHME</a:t>
                      </a:r>
                    </a:p>
                  </a:txBody>
                  <a:tcPr marL="180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chemeClr val="accent5"/>
                          </a:solidFill>
                        </a:rPr>
                        <a:t>BESCHREIBUNG</a:t>
                      </a:r>
                      <a:endParaRPr lang="de-DE" sz="1400" b="1" noProof="0" dirty="0">
                        <a:solidFill>
                          <a:schemeClr val="accent5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690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noProof="0" dirty="0" smtClean="0">
                          <a:solidFill>
                            <a:srgbClr val="403F38"/>
                          </a:solidFill>
                          <a:latin typeface="+mn-lt"/>
                        </a:rPr>
                        <a:t>Beratung und Aufklärung</a:t>
                      </a:r>
                      <a:endParaRPr lang="de-DE" sz="1400" b="1" kern="1200" noProof="0" dirty="0">
                        <a:solidFill>
                          <a:srgbClr val="403F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1" indent="-285750">
                        <a:buClr>
                          <a:schemeClr val="accent5"/>
                        </a:buClr>
                        <a:buSzPct val="90000"/>
                        <a:buFont typeface="Arial" panose="020B0604020202020204" pitchFamily="34" charset="0"/>
                        <a:buChar char="•"/>
                      </a:pP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Persönlich, in der Gruppe und über das Internet</a:t>
                      </a:r>
                    </a:p>
                    <a:p>
                      <a:pPr marL="285750" lvl="1" indent="-285750">
                        <a:buClr>
                          <a:schemeClr val="accent5"/>
                        </a:buClr>
                        <a:buSzPct val="90000"/>
                        <a:buFont typeface="Arial" panose="020B0604020202020204" pitchFamily="34" charset="0"/>
                        <a:buChar char="•"/>
                      </a:pP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Ergebnisse hängen von persönlichen Merkmalen ab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56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noProof="0" smtClean="0">
                          <a:solidFill>
                            <a:srgbClr val="403F38"/>
                          </a:solidFill>
                          <a:latin typeface="+mn-lt"/>
                        </a:rPr>
                        <a:t>Kognitive Verhaltens- 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400" b="1" kern="1200" noProof="0" smtClean="0">
                          <a:solidFill>
                            <a:srgbClr val="403F38"/>
                          </a:solidFill>
                          <a:latin typeface="+mn-lt"/>
                        </a:rPr>
                        <a:t>therapie</a:t>
                      </a:r>
                      <a:endParaRPr lang="de-DE" sz="1400" b="1" kern="1200" noProof="0">
                        <a:solidFill>
                          <a:srgbClr val="403F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1" indent="-285750">
                        <a:buClr>
                          <a:schemeClr val="accent5"/>
                        </a:buClr>
                        <a:buSzPct val="90000"/>
                        <a:buFont typeface="Arial" panose="020B0604020202020204" pitchFamily="34" charset="0"/>
                        <a:buChar char="•"/>
                      </a:pP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Zielt auf Veränderung negativer emotionaler Reaktionsmuster ab</a:t>
                      </a:r>
                    </a:p>
                    <a:p>
                      <a:pPr marL="285750" lvl="1" indent="-285750">
                        <a:buClr>
                          <a:schemeClr val="accent5"/>
                        </a:buClr>
                        <a:buSzPct val="90000"/>
                        <a:buFont typeface="Arial" panose="020B0604020202020204" pitchFamily="34" charset="0"/>
                        <a:buChar char="•"/>
                      </a:pP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Einzel- oder Gruppenbehandlung, von Psychologen oder Psychiatern </a:t>
                      </a:r>
                      <a:b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</a:b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oder über das Internet durchgeführt</a:t>
                      </a:r>
                    </a:p>
                    <a:p>
                      <a:pPr marL="285750" lvl="1" indent="-285750">
                        <a:buClr>
                          <a:schemeClr val="accent5"/>
                        </a:buClr>
                        <a:buSzPct val="90000"/>
                        <a:buFont typeface="Arial" panose="020B0604020202020204" pitchFamily="34" charset="0"/>
                        <a:buChar char="•"/>
                      </a:pP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Statistisch signifikante Minderung des Schweregrads von Tinnitus (P&lt;0,05)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0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noProof="0" smtClean="0">
                          <a:solidFill>
                            <a:srgbClr val="403F38"/>
                          </a:solidFill>
                          <a:latin typeface="+mn-lt"/>
                        </a:rPr>
                        <a:t>Entspannungstherapie</a:t>
                      </a:r>
                      <a:endParaRPr lang="de-DE" sz="1400" b="1" kern="1200" noProof="0">
                        <a:solidFill>
                          <a:srgbClr val="403F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ct val="9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noProof="0" dirty="0" smtClean="0">
                          <a:solidFill>
                            <a:srgbClr val="403F38"/>
                          </a:solidFill>
                        </a:rPr>
                        <a:t>Kann durch den Tinnitus verursachten Leidensdruck und Depressionen reduzieren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ounded Rectangle 8"/>
          <p:cNvSpPr/>
          <p:nvPr/>
        </p:nvSpPr>
        <p:spPr bwMode="gray">
          <a:xfrm>
            <a:off x="307975" y="1412874"/>
            <a:ext cx="9282113" cy="4752975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de-DE" sz="80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rgbClr val="403F38"/>
                </a:solidFill>
              </a:rPr>
              <a:t>Hoare DJ, et al. (2011) </a:t>
            </a:r>
            <a:r>
              <a:rPr lang="de-DE" sz="900" dirty="0" err="1">
                <a:solidFill>
                  <a:srgbClr val="403F38"/>
                </a:solidFill>
              </a:rPr>
              <a:t>Laryngoscope</a:t>
            </a:r>
            <a:r>
              <a:rPr lang="de-DE" sz="900" dirty="0">
                <a:solidFill>
                  <a:srgbClr val="403F38"/>
                </a:solidFill>
              </a:rPr>
              <a:t> 121:1555-1564; Langguth B, et al. (2013). Lancet Neurol.12:920-930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20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Medikamente in der Tinnitus-Therapie</a:t>
            </a:r>
            <a:endParaRPr lang="de-D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gray"/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Nicht von der EMA (European Medicines Agency) oder FDA (US Food and Drug Administration) zugelassene Medikamente</a:t>
            </a:r>
          </a:p>
          <a:p>
            <a:r>
              <a:rPr sz="1400" dirty="0" smtClean="0">
                <a:solidFill>
                  <a:srgbClr val="403F38"/>
                </a:solidFill>
              </a:rPr>
              <a:t>Einige Psychopharmaka können durchaus dazu beitragen, durch den Tinnitus verursachte psychische Beschwerden zu lindern</a:t>
            </a:r>
          </a:p>
        </p:txBody>
      </p:sp>
      <p:graphicFrame>
        <p:nvGraphicFramePr>
          <p:cNvPr id="8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95606"/>
              </p:ext>
            </p:extLst>
          </p:nvPr>
        </p:nvGraphicFramePr>
        <p:xfrm>
          <a:off x="304403" y="1412875"/>
          <a:ext cx="9293621" cy="226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433"/>
                <a:gridCol w="6121188"/>
              </a:tblGrid>
              <a:tr h="463429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accent5"/>
                          </a:solidFill>
                        </a:rPr>
                        <a:t>MEDIKAMENTENKATEGORIE</a:t>
                      </a:r>
                    </a:p>
                  </a:txBody>
                  <a:tcPr marL="180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BEISPIELE FÜR MEDIKAMENTE GEGEN TINNITUS</a:t>
                      </a:r>
                      <a:endParaRPr lang="de-DE" sz="1400" b="1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5127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2"/>
                          </a:solidFill>
                        </a:rPr>
                        <a:t>Antidepressiva 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Trizyklika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selektive Serotonin-Wiederaufnahme-Hemmer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27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2"/>
                          </a:solidFill>
                        </a:rPr>
                        <a:t>Antipsychotika 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Sulpiride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277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solidFill>
                            <a:schemeClr val="tx2"/>
                          </a:solidFill>
                        </a:rPr>
                        <a:t>Stimmungsstabilisatoren</a:t>
                      </a:r>
                      <a:r>
                        <a:rPr lang="en-GB" sz="1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Gabapentin, Valproate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277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tx2"/>
                          </a:solidFill>
                        </a:rPr>
                        <a:t>Beruhigungs-/Schlafmittel</a:t>
                      </a:r>
                      <a:endParaRPr lang="de-DE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Benzodiazepine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gray">
          <a:xfrm>
            <a:off x="304403" y="1412874"/>
            <a:ext cx="9282113" cy="2268539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rgbClr val="403F38"/>
                </a:solidFill>
              </a:rPr>
              <a:t>Belli H,  et al. (2012) Gen </a:t>
            </a:r>
            <a:r>
              <a:rPr lang="de-DE" sz="900" dirty="0" err="1">
                <a:solidFill>
                  <a:srgbClr val="403F38"/>
                </a:solidFill>
              </a:rPr>
              <a:t>Hosp</a:t>
            </a:r>
            <a:r>
              <a:rPr lang="de-DE" sz="900" dirty="0">
                <a:solidFill>
                  <a:srgbClr val="403F38"/>
                </a:solidFill>
              </a:rPr>
              <a:t> </a:t>
            </a:r>
            <a:r>
              <a:rPr lang="de-DE" sz="900" dirty="0" err="1">
                <a:solidFill>
                  <a:srgbClr val="403F38"/>
                </a:solidFill>
              </a:rPr>
              <a:t>Psychiatry</a:t>
            </a:r>
            <a:r>
              <a:rPr lang="de-DE" sz="900" dirty="0">
                <a:solidFill>
                  <a:srgbClr val="403F38"/>
                </a:solidFill>
              </a:rPr>
              <a:t>. 34:282-9; Langguth B, et al. (2013) Lancet Neurol.12:920-930.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21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Die Wichtigkeit des multidisziplinären Ansatzes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pPr marL="180975" indent="-180975"/>
            <a:r>
              <a:rPr lang="de-DE" sz="1400" dirty="0" smtClean="0">
                <a:solidFill>
                  <a:srgbClr val="403F38"/>
                </a:solidFill>
              </a:rPr>
              <a:t>Tinnitus-Therapien sollten eine Hörgeräteversorgung mit passenden Frequenzbereichen sowie die psychologische Behandlung und Aufklärung des Tinnitus Patienten umfassen</a:t>
            </a:r>
          </a:p>
          <a:p>
            <a:pPr marL="180975" indent="-180975"/>
            <a:r>
              <a:rPr lang="de-DE" sz="1400" dirty="0" smtClean="0">
                <a:solidFill>
                  <a:srgbClr val="403F38"/>
                </a:solidFill>
              </a:rPr>
              <a:t>Dies kann nur durch ein multidisziplinäres Behandlungsteam geleistet werden</a:t>
            </a:r>
          </a:p>
          <a:p>
            <a:pPr lvl="1">
              <a:buSzPct val="90000"/>
              <a:buFont typeface="Arial"/>
              <a:buChar char="–"/>
            </a:pPr>
            <a:r>
              <a:rPr lang="de-DE" sz="1400" dirty="0" smtClean="0">
                <a:solidFill>
                  <a:srgbClr val="403F38"/>
                </a:solidFill>
              </a:rPr>
              <a:t>Hausarzt, HNO-Arzt, Psychologe/Psychiater und Hörgeräteakustiker</a:t>
            </a:r>
          </a:p>
          <a:p>
            <a:pPr marL="180975" indent="-180975"/>
            <a:r>
              <a:rPr lang="de-DE" sz="1400" dirty="0" smtClean="0">
                <a:solidFill>
                  <a:srgbClr val="403F38"/>
                </a:solidFill>
              </a:rPr>
              <a:t>Der führende Hörgerätehersteller Phonak kann als weiterer Partner die optimale Hörgeräteversorgung </a:t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lang="de-DE" sz="1400" dirty="0" smtClean="0">
                <a:solidFill>
                  <a:srgbClr val="403F38"/>
                </a:solidFill>
              </a:rPr>
              <a:t>für jeden Patienten garantieren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22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7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dirty="0" smtClean="0"/>
              <a:t>Vielen Dank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 bwMode="gray"/>
        <p:txBody>
          <a:bodyPr anchor="b" anchorCtr="0"/>
          <a:lstStyle/>
          <a:p>
            <a:pPr marL="0" indent="0">
              <a:buNone/>
            </a:pPr>
            <a:r>
              <a:rPr b="1" dirty="0" smtClean="0"/>
              <a:t>Kontakt </a:t>
            </a:r>
          </a:p>
          <a:p>
            <a:pPr marL="0" indent="0">
              <a:buNone/>
            </a:pPr>
            <a:r>
              <a:rPr dirty="0" smtClean="0"/>
              <a:t>Telefon: </a:t>
            </a:r>
          </a:p>
          <a:p>
            <a:pPr marL="0" indent="0">
              <a:buNone/>
            </a:pPr>
            <a:r>
              <a:rPr dirty="0" smtClean="0"/>
              <a:t>E-Mail:</a:t>
            </a:r>
          </a:p>
          <a:p>
            <a:pPr marL="0" indent="0">
              <a:buNone/>
            </a:pPr>
            <a:r>
              <a:rPr dirty="0" smtClean="0"/>
              <a:t>Website:</a:t>
            </a:r>
          </a:p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23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2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4"/>
          <p:cNvSpPr/>
          <p:nvPr/>
        </p:nvSpPr>
        <p:spPr bwMode="gray">
          <a:xfrm rot="251439" flipH="1">
            <a:off x="1487819" y="5710018"/>
            <a:ext cx="3321486" cy="726813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7" name="Rounded Rectangle 8"/>
          <p:cNvSpPr/>
          <p:nvPr/>
        </p:nvSpPr>
        <p:spPr bwMode="gray">
          <a:xfrm>
            <a:off x="294346" y="4473116"/>
            <a:ext cx="4537075" cy="169273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Was ist Tinnitus?</a:t>
            </a:r>
            <a:endParaRPr lang="de-DE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 bwMode="gray">
          <a:xfrm>
            <a:off x="488950" y="1412875"/>
            <a:ext cx="4342471" cy="4644864"/>
          </a:xfrm>
        </p:spPr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Wahrnehmung </a:t>
            </a:r>
            <a:r>
              <a:rPr sz="1400" dirty="0" err="1" smtClean="0">
                <a:solidFill>
                  <a:srgbClr val="403F38"/>
                </a:solidFill>
              </a:rPr>
              <a:t>eines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sz="1400" dirty="0" err="1" smtClean="0">
                <a:solidFill>
                  <a:srgbClr val="403F38"/>
                </a:solidFill>
              </a:rPr>
              <a:t>Geräuschs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lang="de-DE" sz="1400" dirty="0" smtClean="0">
                <a:solidFill>
                  <a:srgbClr val="403F38"/>
                </a:solidFill>
              </a:rPr>
              <a:t/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sz="1400" dirty="0" err="1" smtClean="0">
                <a:solidFill>
                  <a:srgbClr val="403F38"/>
                </a:solidFill>
              </a:rPr>
              <a:t>ohne</a:t>
            </a:r>
            <a:r>
              <a:rPr sz="1400" dirty="0" smtClean="0">
                <a:solidFill>
                  <a:srgbClr val="403F38"/>
                </a:solidFill>
              </a:rPr>
              <a:t> externe Schallquelle </a:t>
            </a:r>
          </a:p>
          <a:p>
            <a:r>
              <a:rPr sz="1400" dirty="0" smtClean="0">
                <a:solidFill>
                  <a:srgbClr val="403F38"/>
                </a:solidFill>
              </a:rPr>
              <a:t>In der Regel ein Brummen, Rauschen oder Klingeln  </a:t>
            </a:r>
          </a:p>
          <a:p>
            <a:pPr lvl="1">
              <a:buSzPct val="90000"/>
            </a:pPr>
            <a:r>
              <a:rPr sz="1400" dirty="0" smtClean="0">
                <a:solidFill>
                  <a:srgbClr val="403F38"/>
                </a:solidFill>
              </a:rPr>
              <a:t>Keine vollen Klänge wie</a:t>
            </a:r>
            <a:r>
              <a:rPr sz="1400" dirty="0">
                <a:solidFill>
                  <a:srgbClr val="403F38"/>
                </a:solidFill>
              </a:rPr>
              <a:t/>
            </a:r>
            <a:br>
              <a:rPr sz="1400" dirty="0">
                <a:solidFill>
                  <a:srgbClr val="403F38"/>
                </a:solidFill>
              </a:rPr>
            </a:br>
            <a:r>
              <a:rPr sz="1400" dirty="0" smtClean="0">
                <a:solidFill>
                  <a:srgbClr val="403F38"/>
                </a:solidFill>
              </a:rPr>
              <a:t>z.B. von Sprache oder Musik</a:t>
            </a:r>
          </a:p>
          <a:p>
            <a:pPr lvl="1">
              <a:buSzPct val="90000"/>
            </a:pPr>
            <a:r>
              <a:rPr sz="1400" dirty="0" smtClean="0">
                <a:solidFill>
                  <a:srgbClr val="403F38"/>
                </a:solidFill>
              </a:rPr>
              <a:t>Keine auditorischen </a:t>
            </a:r>
            <a:r>
              <a:rPr sz="1400" dirty="0" err="1" smtClean="0">
                <a:solidFill>
                  <a:srgbClr val="403F38"/>
                </a:solidFill>
              </a:rPr>
              <a:t>Halluzinationen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lang="de-DE" sz="1400" dirty="0" smtClean="0">
                <a:solidFill>
                  <a:srgbClr val="403F38"/>
                </a:solidFill>
              </a:rPr>
              <a:t/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sz="1400" dirty="0" err="1" smtClean="0">
                <a:solidFill>
                  <a:srgbClr val="403F38"/>
                </a:solidFill>
              </a:rPr>
              <a:t>wie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sz="1400" dirty="0" err="1" smtClean="0">
                <a:solidFill>
                  <a:srgbClr val="403F38"/>
                </a:solidFill>
              </a:rPr>
              <a:t>bei</a:t>
            </a:r>
            <a:r>
              <a:rPr sz="1400" dirty="0" smtClean="0">
                <a:solidFill>
                  <a:srgbClr val="403F38"/>
                </a:solidFill>
              </a:rPr>
              <a:t> Psychosen</a:t>
            </a:r>
          </a:p>
          <a:p>
            <a:pPr lvl="1">
              <a:buSzPct val="90000"/>
            </a:pPr>
            <a:r>
              <a:rPr sz="1400" dirty="0" smtClean="0">
                <a:solidFill>
                  <a:srgbClr val="403F38"/>
                </a:solidFill>
              </a:rPr>
              <a:t>Tritt in einem oder in beiden </a:t>
            </a:r>
            <a:r>
              <a:rPr sz="1400" dirty="0" err="1" smtClean="0">
                <a:solidFill>
                  <a:srgbClr val="403F38"/>
                </a:solidFill>
              </a:rPr>
              <a:t>Ohren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lang="de-DE" sz="1400" dirty="0" smtClean="0">
                <a:solidFill>
                  <a:srgbClr val="403F38"/>
                </a:solidFill>
              </a:rPr>
              <a:t/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sz="1400" dirty="0" err="1" smtClean="0">
                <a:solidFill>
                  <a:srgbClr val="403F38"/>
                </a:solidFill>
              </a:rPr>
              <a:t>oder</a:t>
            </a:r>
            <a:r>
              <a:rPr sz="1400" dirty="0" smtClean="0">
                <a:solidFill>
                  <a:srgbClr val="403F38"/>
                </a:solidFill>
              </a:rPr>
              <a:t> im Kopf auf</a:t>
            </a:r>
          </a:p>
          <a:p>
            <a:r>
              <a:rPr sz="1400" dirty="0" smtClean="0">
                <a:solidFill>
                  <a:srgbClr val="403F38"/>
                </a:solidFill>
              </a:rPr>
              <a:t>Kann den Betroffenen stark beeinträchtigen</a:t>
            </a:r>
          </a:p>
          <a:p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None/>
            </a:pPr>
            <a:r>
              <a:rPr lang="en-GB" sz="1400" b="1" dirty="0" smtClean="0">
                <a:solidFill>
                  <a:schemeClr val="accent5"/>
                </a:solidFill>
              </a:rPr>
              <a:t>„… die </a:t>
            </a:r>
            <a:r>
              <a:rPr lang="en-GB" sz="1400" b="1" dirty="0" err="1" smtClean="0">
                <a:solidFill>
                  <a:schemeClr val="accent5"/>
                </a:solidFill>
              </a:rPr>
              <a:t>gefühlte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Intensität</a:t>
            </a:r>
            <a:r>
              <a:rPr lang="en-GB" sz="1400" b="1" dirty="0" smtClean="0">
                <a:solidFill>
                  <a:schemeClr val="accent5"/>
                </a:solidFill>
              </a:rPr>
              <a:t> von Tinnitus </a:t>
            </a:r>
            <a:br>
              <a:rPr lang="en-GB" sz="1400" b="1" dirty="0" smtClean="0">
                <a:solidFill>
                  <a:schemeClr val="accent5"/>
                </a:solidFill>
              </a:rPr>
            </a:br>
            <a:r>
              <a:rPr lang="en-GB" sz="1400" b="1" dirty="0" err="1" smtClean="0">
                <a:solidFill>
                  <a:schemeClr val="accent5"/>
                </a:solidFill>
              </a:rPr>
              <a:t>korreliert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eher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mit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psychologischen</a:t>
            </a:r>
            <a:r>
              <a:rPr lang="en-GB" sz="1400" b="1" dirty="0" smtClean="0">
                <a:solidFill>
                  <a:schemeClr val="accent5"/>
                </a:solidFill>
              </a:rPr>
              <a:t> und </a:t>
            </a:r>
            <a:br>
              <a:rPr lang="en-GB" sz="1400" b="1" dirty="0" smtClean="0">
                <a:solidFill>
                  <a:schemeClr val="accent5"/>
                </a:solidFill>
              </a:rPr>
            </a:br>
            <a:r>
              <a:rPr lang="en-GB" sz="1400" b="1" dirty="0" err="1" smtClean="0">
                <a:solidFill>
                  <a:schemeClr val="accent5"/>
                </a:solidFill>
              </a:rPr>
              <a:t>allgemeinen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gesundheitlichen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Faktoren</a:t>
            </a:r>
            <a:r>
              <a:rPr lang="en-GB" sz="1400" b="1" dirty="0" smtClean="0">
                <a:solidFill>
                  <a:schemeClr val="accent5"/>
                </a:solidFill>
              </a:rPr>
              <a:t>, </a:t>
            </a:r>
            <a:br>
              <a:rPr lang="en-GB" sz="1400" b="1" dirty="0" smtClean="0">
                <a:solidFill>
                  <a:schemeClr val="accent5"/>
                </a:solidFill>
              </a:rPr>
            </a:br>
            <a:r>
              <a:rPr lang="en-GB" sz="1400" b="1" dirty="0" err="1" smtClean="0">
                <a:solidFill>
                  <a:schemeClr val="accent5"/>
                </a:solidFill>
              </a:rPr>
              <a:t>wie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z.B</a:t>
            </a:r>
            <a:r>
              <a:rPr lang="en-GB" sz="1400" b="1" dirty="0" smtClean="0">
                <a:solidFill>
                  <a:schemeClr val="accent5"/>
                </a:solidFill>
              </a:rPr>
              <a:t>. </a:t>
            </a:r>
            <a:r>
              <a:rPr lang="en-GB" sz="1400" b="1" dirty="0" err="1" smtClean="0">
                <a:solidFill>
                  <a:schemeClr val="accent5"/>
                </a:solidFill>
              </a:rPr>
              <a:t>Schmerz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oder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Schlaflosigkeit</a:t>
            </a:r>
            <a:r>
              <a:rPr lang="en-GB" sz="1400" b="1" dirty="0" smtClean="0">
                <a:solidFill>
                  <a:schemeClr val="accent5"/>
                </a:solidFill>
              </a:rPr>
              <a:t>, </a:t>
            </a:r>
            <a:br>
              <a:rPr lang="en-GB" sz="1400" b="1" dirty="0" smtClean="0">
                <a:solidFill>
                  <a:schemeClr val="accent5"/>
                </a:solidFill>
              </a:rPr>
            </a:br>
            <a:r>
              <a:rPr lang="en-GB" sz="1400" b="1" dirty="0" err="1" smtClean="0">
                <a:solidFill>
                  <a:schemeClr val="accent5"/>
                </a:solidFill>
              </a:rPr>
              <a:t>als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mit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audiometrischen</a:t>
            </a:r>
            <a:r>
              <a:rPr lang="en-GB" sz="1400" b="1" dirty="0" smtClean="0">
                <a:solidFill>
                  <a:schemeClr val="accent5"/>
                </a:solidFill>
              </a:rPr>
              <a:t> </a:t>
            </a:r>
            <a:r>
              <a:rPr lang="en-GB" sz="1400" b="1" dirty="0" err="1" smtClean="0">
                <a:solidFill>
                  <a:schemeClr val="accent5"/>
                </a:solidFill>
              </a:rPr>
              <a:t>Parametern</a:t>
            </a:r>
            <a:r>
              <a:rPr lang="en-GB" sz="1400" b="1" dirty="0" smtClean="0">
                <a:solidFill>
                  <a:schemeClr val="accent5"/>
                </a:solidFill>
              </a:rPr>
              <a:t> …“ </a:t>
            </a:r>
            <a:r>
              <a:rPr dirty="0">
                <a:solidFill>
                  <a:schemeClr val="accent5"/>
                </a:solidFill>
              </a:rPr>
              <a:t/>
            </a:r>
            <a:br>
              <a:rPr dirty="0">
                <a:solidFill>
                  <a:schemeClr val="accent5"/>
                </a:solidFill>
              </a:rPr>
            </a:br>
            <a:r>
              <a:rPr sz="1000" dirty="0"/>
              <a:t/>
            </a:r>
            <a:br>
              <a:rPr sz="1000" dirty="0"/>
            </a:br>
            <a:r>
              <a:rPr lang="en-GB" sz="900" b="1" dirty="0" smtClean="0"/>
              <a:t>(</a:t>
            </a:r>
            <a:r>
              <a:rPr lang="en-GB" sz="900" dirty="0" err="1" smtClean="0"/>
              <a:t>Zoger</a:t>
            </a:r>
            <a:r>
              <a:rPr lang="en-GB" sz="900" dirty="0" smtClean="0"/>
              <a:t> et al, 2006)</a:t>
            </a:r>
            <a:endParaRPr lang="de-DE" dirty="0"/>
          </a:p>
        </p:txBody>
      </p:sp>
      <p:sp>
        <p:nvSpPr>
          <p:cNvPr id="19" name="TextBox 18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>
                <a:solidFill>
                  <a:schemeClr val="tx2"/>
                </a:solidFill>
              </a:rPr>
              <a:t>Langguth B, et al. (2013) Lancet Neurol.12:920-930; Zöger S et al. (2006) Psychosomatics. 47:282-288.</a:t>
            </a:r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3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Merkmale des Tinnitusgeräuschs</a:t>
            </a:r>
            <a:endParaRPr lang="de-DE" sz="20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183808"/>
              </p:ext>
            </p:extLst>
          </p:nvPr>
        </p:nvGraphicFramePr>
        <p:xfrm>
          <a:off x="304403" y="2024846"/>
          <a:ext cx="9293621" cy="414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65"/>
                <a:gridCol w="6733256"/>
              </a:tblGrid>
              <a:tr h="605174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accent5"/>
                          </a:solidFill>
                        </a:rPr>
                        <a:t>GERÄUSCHKRITERIEN</a:t>
                      </a:r>
                      <a:endParaRPr lang="de-DE" sz="14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180000" marR="72000" marT="72000" marB="72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accent5"/>
                          </a:solidFill>
                        </a:rPr>
                        <a:t>MÖGLICHE MERKMALE</a:t>
                      </a:r>
                      <a:endParaRPr lang="de-DE" sz="14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bg1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893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Beginn</a:t>
                      </a:r>
                      <a:endParaRPr lang="de-DE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Plötzlich,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langsam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Zeitliches</a:t>
                      </a:r>
                      <a:r>
                        <a:rPr lang="en-GB" sz="1400" b="1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Muster</a:t>
                      </a:r>
                      <a:endParaRPr lang="de-DE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Pulsierend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intermittierend, konstant, fluktuierend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Lokalisation</a:t>
                      </a:r>
                      <a:endParaRPr lang="de-DE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Rechtes oder linkes Ohr, beide Ohren, im Kopf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Lautheit</a:t>
                      </a:r>
                      <a:endParaRPr lang="de-DE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Gerade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eben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hörbar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leise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mittel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laut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sehr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laut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Qualität</a:t>
                      </a:r>
                      <a:endParaRPr lang="de-DE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Sinuston,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Geräusch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polyphon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Tonhöhe</a:t>
                      </a:r>
                      <a:endParaRPr lang="de-DE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7200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Sehr hoch, hoch, mittel,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tief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 (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Sinuston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Geräusch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chemeClr val="tx2"/>
                          </a:solidFill>
                        </a:rPr>
                        <a:t>polyphon</a:t>
                      </a: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)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Placeholder 2"/>
          <p:cNvSpPr txBox="1">
            <a:spLocks/>
          </p:cNvSpPr>
          <p:nvPr/>
        </p:nvSpPr>
        <p:spPr bwMode="gray">
          <a:xfrm>
            <a:off x="488949" y="1412875"/>
            <a:ext cx="9109075" cy="2099115"/>
          </a:xfrm>
          <a:prstGeom prst="rect">
            <a:avLst/>
          </a:prstGeom>
        </p:spPr>
        <p:txBody>
          <a:bodyPr lIns="0" tIns="72000" rIns="0" bIns="0"/>
          <a:lstStyle>
            <a:lvl1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975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»"/>
              <a:tabLst/>
              <a:defRPr lang="en-US" sz="1600" kern="1200" baseline="0" noProof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1400" dirty="0" smtClean="0">
                <a:solidFill>
                  <a:srgbClr val="403F38"/>
                </a:solidFill>
              </a:rPr>
              <a:t>Der wahrgenommene Tinnitus kann in verschiedener Hinsicht variieren:</a:t>
            </a:r>
            <a:endParaRPr lang="de-DE" sz="1400" dirty="0">
              <a:solidFill>
                <a:srgbClr val="403F38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rgbClr val="403F38"/>
                </a:solidFill>
              </a:rPr>
              <a:t>Langguth B, et al. (2013) Lancet Neurol.12:920-930.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4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9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chemeClr val="accent5"/>
          </a:solidFill>
        </p:spPr>
        <p:txBody>
          <a:bodyPr/>
          <a:lstStyle/>
          <a:p>
            <a:r>
              <a:rPr sz="2000" dirty="0" err="1" smtClean="0"/>
              <a:t>Evaluierung</a:t>
            </a:r>
            <a:r>
              <a:rPr sz="2000" dirty="0" smtClean="0"/>
              <a:t> des Tinnitus</a:t>
            </a:r>
            <a:endParaRPr lang="de-DE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gray">
          <a:xfrm>
            <a:off x="5050978" y="3897313"/>
            <a:ext cx="4356547" cy="2268537"/>
          </a:xfrm>
          <a:prstGeom prst="rect">
            <a:avLst/>
          </a:prstGeom>
        </p:spPr>
        <p:txBody>
          <a:bodyPr vert="horz" lIns="0" tIns="72000" rIns="0" bIns="0" rtlCol="0">
            <a:noAutofit/>
          </a:bodyPr>
          <a:lstStyle>
            <a:lvl1pPr marL="18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975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–"/>
              <a:defRPr sz="1600" kern="120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80000"/>
              <a:buFont typeface="Arial" pitchFamily="34" charset="0"/>
              <a:buChar char="»"/>
              <a:tabLst/>
              <a:defRPr lang="en-US" sz="1600" kern="1200" baseline="0" noProof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1400" dirty="0" smtClean="0">
                <a:solidFill>
                  <a:srgbClr val="403F38"/>
                </a:solidFill>
              </a:rPr>
              <a:t>Aber es gibt auch Patienten, die so sehr unter dem Geräusch leiden, dass sie arbeitsunfähig werden. Für wiederum andere liegt der Grad der Beeinträchtigung zwischen den o.g. Extremen.</a:t>
            </a:r>
            <a:endParaRPr lang="de-DE" sz="1400" dirty="0">
              <a:solidFill>
                <a:srgbClr val="403F38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 bwMode="gray">
          <a:xfrm>
            <a:off x="307975" y="3897313"/>
            <a:ext cx="4537075" cy="2268537"/>
          </a:xfrm>
        </p:spPr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Tinnitus tritt in unterschiedlicher Form auf. Manche Betroffene können das Geräusch erfolgreich verdrängen und normal weiterleben. </a:t>
            </a:r>
            <a:endParaRPr lang="de-DE" sz="1400" dirty="0">
              <a:solidFill>
                <a:srgbClr val="403F38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304404" y="1412875"/>
            <a:ext cx="4536000" cy="22685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rgbClr val="403F38"/>
                </a:solidFill>
              </a:rPr>
              <a:t>Langguth B, et al. (2013) Lancet Neurol.12:920-930.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0950" y="1412875"/>
            <a:ext cx="4536000" cy="2268536"/>
          </a:xfrm>
          <a:prstGeom prst="rect">
            <a:avLst/>
          </a:prstGeom>
        </p:spPr>
      </p:pic>
      <p:sp>
        <p:nvSpPr>
          <p:cNvPr id="10" name="Rounded Rectangle 8"/>
          <p:cNvSpPr/>
          <p:nvPr/>
        </p:nvSpPr>
        <p:spPr bwMode="gray">
          <a:xfrm>
            <a:off x="307975" y="1412875"/>
            <a:ext cx="9282113" cy="2268538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5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sz="2000" dirty="0" smtClean="0"/>
              <a:t>Leidensdruck des Tinnitus</a:t>
            </a:r>
          </a:p>
        </p:txBody>
      </p:sp>
      <p:sp>
        <p:nvSpPr>
          <p:cNvPr id="11" name="Rectangle 10"/>
          <p:cNvSpPr/>
          <p:nvPr/>
        </p:nvSpPr>
        <p:spPr bwMode="gray">
          <a:xfrm>
            <a:off x="307975" y="1412874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AUSMASS DES PROBLEMS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gray">
          <a:xfrm>
            <a:off x="2668773" y="1412874"/>
            <a:ext cx="2176278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BEEINTRÄCHTIGUNG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5056051" y="1412874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TINNITUS RISIKOFAKTOREN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7430088" y="1412874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EIN ZUNEHMENDES PROBLEM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8"/>
          <p:cNvSpPr/>
          <p:nvPr/>
        </p:nvSpPr>
        <p:spPr bwMode="gray">
          <a:xfrm>
            <a:off x="307975" y="1412874"/>
            <a:ext cx="9282113" cy="4752975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endParaRPr lang="en-US" sz="800" noProof="0" smtClean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304404" y="2026453"/>
            <a:ext cx="2160000" cy="4139396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Weltweit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leiden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/>
            </a:r>
            <a:b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>10–15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% der </a:t>
            </a:r>
            <a:r>
              <a:rPr lang="en-US" sz="1400" dirty="0" err="1" smtClean="0">
                <a:solidFill>
                  <a:srgbClr val="403F38"/>
                </a:solidFill>
                <a:latin typeface="Arial" pitchFamily="34" charset="0"/>
              </a:rPr>
              <a:t>Gesamtbevölkerung</a:t>
            </a: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an Tinnitus.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Das </a:t>
            </a:r>
            <a:r>
              <a:rPr lang="en-US" sz="1400" dirty="0" err="1" smtClean="0">
                <a:solidFill>
                  <a:srgbClr val="403F38"/>
                </a:solidFill>
                <a:latin typeface="Arial" pitchFamily="34" charset="0"/>
              </a:rPr>
              <a:t>entspricht</a:t>
            </a: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> </a:t>
            </a:r>
            <a:b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>ca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. 280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Millionen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Menschen.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2685654" y="2026453"/>
            <a:ext cx="2160000" cy="4139396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>1–2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% der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Betroffenen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werden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in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ihrem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Alltag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vom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Tinnitus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beeinträchtigt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 bwMode="gray">
          <a:xfrm>
            <a:off x="5047854" y="2026453"/>
            <a:ext cx="2160000" cy="4139396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Hörverlust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Zunehmendes Alter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Geschlecht (männlich)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Lärmexposition</a:t>
            </a:r>
            <a:endParaRPr lang="de-DE" sz="1400" dirty="0">
              <a:solidFill>
                <a:srgbClr val="403F3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gray">
          <a:xfrm>
            <a:off x="7430088" y="2026453"/>
            <a:ext cx="2175600" cy="4139396"/>
          </a:xfrm>
          <a:prstGeom prst="rect">
            <a:avLst/>
          </a:prstGeom>
        </p:spPr>
        <p:txBody>
          <a:bodyPr vert="horz" wrap="square" lIns="180000" tIns="72000" rIns="72000" bIns="0" rtlCol="0">
            <a:no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Zunehmend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alternde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Gesellschaft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</a:p>
          <a:p>
            <a:pPr marL="180000" indent="-180000">
              <a:spcBef>
                <a:spcPts val="300"/>
              </a:spcBef>
              <a:spcAft>
                <a:spcPts val="300"/>
              </a:spcAft>
              <a:buClr>
                <a:srgbClr val="336985"/>
              </a:buClr>
              <a:buSzPct val="90000"/>
              <a:buFont typeface="Arial"/>
              <a:buChar char="•"/>
            </a:pP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Lärmeinwirkung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</a:t>
            </a: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/>
            </a:r>
            <a:b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</a:br>
            <a:r>
              <a:rPr lang="en-US" sz="1400" dirty="0" smtClean="0">
                <a:solidFill>
                  <a:srgbClr val="403F38"/>
                </a:solidFill>
                <a:latin typeface="Arial" pitchFamily="34" charset="0"/>
              </a:rPr>
              <a:t>am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Arbeitsplatz</a:t>
            </a:r>
            <a:r>
              <a:rPr lang="en-US" sz="1400" dirty="0">
                <a:solidFill>
                  <a:srgbClr val="403F38"/>
                </a:solidFill>
                <a:latin typeface="Arial" pitchFamily="34" charset="0"/>
              </a:rPr>
              <a:t> und </a:t>
            </a:r>
            <a:r>
              <a:rPr lang="en-US" sz="1400" dirty="0" err="1">
                <a:solidFill>
                  <a:srgbClr val="403F38"/>
                </a:solidFill>
                <a:latin typeface="Arial" pitchFamily="34" charset="0"/>
              </a:rPr>
              <a:t>Alltagsumgebungen</a:t>
            </a:r>
            <a:endParaRPr lang="en-US" sz="1400" dirty="0">
              <a:solidFill>
                <a:srgbClr val="403F38"/>
              </a:solidFill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rgbClr val="403F38"/>
                </a:solidFill>
              </a:rPr>
              <a:t>Geocze</a:t>
            </a:r>
            <a:r>
              <a:rPr lang="de-DE" sz="900" dirty="0">
                <a:solidFill>
                  <a:srgbClr val="403F38"/>
                </a:solidFill>
              </a:rPr>
              <a:t> L, et al. (2013) </a:t>
            </a:r>
            <a:r>
              <a:rPr lang="de-DE" sz="900" dirty="0" err="1">
                <a:solidFill>
                  <a:srgbClr val="403F38"/>
                </a:solidFill>
              </a:rPr>
              <a:t>Braz</a:t>
            </a:r>
            <a:r>
              <a:rPr lang="de-DE" sz="900" dirty="0">
                <a:solidFill>
                  <a:srgbClr val="403F38"/>
                </a:solidFill>
              </a:rPr>
              <a:t> J Otorhinolaryngol.79:106-111; Langguth B, et al. (2013) Lancet Neurol.12:920-930; Roberts  LE, et al. (2010) J </a:t>
            </a:r>
            <a:r>
              <a:rPr lang="de-DE" sz="900" dirty="0" err="1">
                <a:solidFill>
                  <a:srgbClr val="403F38"/>
                </a:solidFill>
              </a:rPr>
              <a:t>Neurosci</a:t>
            </a:r>
            <a:r>
              <a:rPr lang="de-DE" sz="900" dirty="0">
                <a:solidFill>
                  <a:srgbClr val="403F38"/>
                </a:solidFill>
              </a:rPr>
              <a:t>. 30:14972-14979.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6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4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Periphere Ereignisse führen zu zentralen neuronalen Veränderungen</a:t>
            </a:r>
            <a:endParaRPr lang="de-DE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sz="1400" dirty="0" smtClean="0">
                <a:solidFill>
                  <a:srgbClr val="403F38"/>
                </a:solidFill>
              </a:rPr>
              <a:t>Eine Reihe von peripheren Ereignissen kann zu zentralen neuronalen Veränderungen führen, </a:t>
            </a:r>
            <a:r>
              <a:rPr lang="de-DE" sz="1400" dirty="0" smtClean="0">
                <a:solidFill>
                  <a:srgbClr val="403F38"/>
                </a:solidFill>
              </a:rPr>
              <a:t/>
            </a:r>
            <a:br>
              <a:rPr lang="de-DE" sz="1400" dirty="0" smtClean="0">
                <a:solidFill>
                  <a:srgbClr val="403F38"/>
                </a:solidFill>
              </a:rPr>
            </a:br>
            <a:r>
              <a:rPr sz="1400" dirty="0" smtClean="0">
                <a:solidFill>
                  <a:srgbClr val="403F38"/>
                </a:solidFill>
              </a:rPr>
              <a:t>die sich als Tinnitus manifestieren</a:t>
            </a:r>
          </a:p>
          <a:p>
            <a:r>
              <a:rPr sz="1400" dirty="0" smtClean="0">
                <a:solidFill>
                  <a:srgbClr val="403F38"/>
                </a:solidFill>
              </a:rPr>
              <a:t>Weitere Faktoren können für die Entwicklung oder die Persistenz von Tinnitus eine Rolle spielen</a:t>
            </a:r>
          </a:p>
        </p:txBody>
      </p:sp>
      <p:sp>
        <p:nvSpPr>
          <p:cNvPr id="22" name="Rectangle 21"/>
          <p:cNvSpPr/>
          <p:nvPr/>
        </p:nvSpPr>
        <p:spPr bwMode="gray">
          <a:xfrm>
            <a:off x="307975" y="2972212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HÖRVERLUST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gray">
          <a:xfrm>
            <a:off x="307975" y="3832050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KNALLTRAUMA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gray">
          <a:xfrm>
            <a:off x="307975" y="4691888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OTOTOXISCHE MEDIKAMENTE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gray">
          <a:xfrm>
            <a:off x="307975" y="5551725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VERÄNDERUNGEN DES HÖRNERVS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gray">
          <a:xfrm>
            <a:off x="2682013" y="2972212"/>
            <a:ext cx="2160000" cy="3193092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1400" b="1" dirty="0" smtClean="0">
                <a:solidFill>
                  <a:srgbClr val="004466"/>
                </a:solidFill>
                <a:latin typeface="Arial" pitchFamily="34" charset="0"/>
              </a:rPr>
              <a:t>NEURONALE VERÄNDERUNGEN DER ZENTRALEN HÖRBAHN 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Isosceles Triangle 29"/>
          <p:cNvSpPr>
            <a:spLocks noChangeAspect="1"/>
          </p:cNvSpPr>
          <p:nvPr/>
        </p:nvSpPr>
        <p:spPr bwMode="gray">
          <a:xfrm rot="5400000">
            <a:off x="2421013" y="3225001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Isosceles Triangle 30"/>
          <p:cNvSpPr>
            <a:spLocks noChangeAspect="1"/>
          </p:cNvSpPr>
          <p:nvPr/>
        </p:nvSpPr>
        <p:spPr bwMode="gray">
          <a:xfrm rot="5400000">
            <a:off x="2421013" y="4084839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Isosceles Triangle 31"/>
          <p:cNvSpPr>
            <a:spLocks noChangeAspect="1"/>
          </p:cNvSpPr>
          <p:nvPr/>
        </p:nvSpPr>
        <p:spPr bwMode="gray">
          <a:xfrm rot="5400000">
            <a:off x="2421013" y="4944677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Isosceles Triangle 32"/>
          <p:cNvSpPr>
            <a:spLocks noChangeAspect="1"/>
          </p:cNvSpPr>
          <p:nvPr/>
        </p:nvSpPr>
        <p:spPr bwMode="gray">
          <a:xfrm rot="5400000">
            <a:off x="2421013" y="5804514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Isosceles Triangle 33"/>
          <p:cNvSpPr>
            <a:spLocks noChangeAspect="1"/>
          </p:cNvSpPr>
          <p:nvPr/>
        </p:nvSpPr>
        <p:spPr bwMode="gray">
          <a:xfrm rot="5400000">
            <a:off x="4792738" y="4514758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gray">
          <a:xfrm>
            <a:off x="5056051" y="4270374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BEGINN VON TINNITUS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 bwMode="gray">
          <a:xfrm rot="5400000">
            <a:off x="7173988" y="4514758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gray">
          <a:xfrm>
            <a:off x="7437301" y="4270374"/>
            <a:ext cx="2160000" cy="613579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rgbClr val="004466"/>
                </a:solidFill>
                <a:latin typeface="Arial" pitchFamily="34" charset="0"/>
              </a:rPr>
              <a:t>DAUER VON TINNITUS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chemeClr val="tx2"/>
                </a:solidFill>
              </a:rPr>
              <a:t>Langguth B, et al. (2013) Lancet Neurol.12:920-930.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7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Reaktion des Gehirns auf auditorische Deprivation</a:t>
            </a:r>
            <a:endParaRPr lang="de-DE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r>
              <a:rPr sz="1400" dirty="0" smtClean="0"/>
              <a:t>Tinnitus</a:t>
            </a:r>
            <a:r>
              <a:rPr lang="de-DE" sz="1400" dirty="0"/>
              <a:t>-</a:t>
            </a:r>
            <a:r>
              <a:rPr sz="1400" dirty="0" err="1" smtClean="0"/>
              <a:t>Patienten</a:t>
            </a:r>
            <a:r>
              <a:rPr sz="1400" dirty="0" smtClean="0"/>
              <a:t> weisen eine erhöhte auditorische Empfindlichkeit auf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endParaRPr lang="de-DE" sz="1400" dirty="0" smtClean="0"/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sz="1400" dirty="0" smtClean="0"/>
              <a:t>Diese wird durch die Hyperaktivität des auditorischen zentralen Nervensystems verursacht</a:t>
            </a:r>
          </a:p>
          <a:p>
            <a:pPr lvl="1">
              <a:buSzPct val="90000"/>
            </a:pPr>
            <a:r>
              <a:rPr sz="1400" dirty="0" smtClean="0"/>
              <a:t>Homöostatische Bahnen verursachen eine erhöhte zentrale „Verstärkung“ (z.B. Empfindlichkeit) 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sz="1400" dirty="0" err="1" smtClean="0"/>
              <a:t>als</a:t>
            </a:r>
            <a:r>
              <a:rPr sz="1400" dirty="0" smtClean="0"/>
              <a:t> Reaktion auf eine auditorische Deprivation, um</a:t>
            </a:r>
          </a:p>
          <a:p>
            <a:pPr marL="542925" lvl="1" indent="-180975">
              <a:buSzPct val="90000"/>
              <a:buFont typeface="+mj-lt"/>
              <a:buAutoNum type="arabicPeriod"/>
            </a:pPr>
            <a:r>
              <a:rPr sz="1400" dirty="0" smtClean="0"/>
              <a:t>die Aktivität des zentralen Nervensystems bei schwachem sensorischem Input aufrecht zu erhalten</a:t>
            </a:r>
          </a:p>
          <a:p>
            <a:pPr marL="542925" lvl="1" indent="-180975">
              <a:buSzPct val="90000"/>
              <a:buFont typeface="+mj-lt"/>
              <a:buAutoNum type="arabicPeriod"/>
            </a:pPr>
            <a:r>
              <a:rPr sz="1400" dirty="0" smtClean="0"/>
              <a:t>sicherzustellen, dass die Nervenaktivität moduliert wird, um auf Veränderungen des 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sz="1400" dirty="0" err="1" smtClean="0"/>
              <a:t>sensorischen</a:t>
            </a:r>
            <a:r>
              <a:rPr sz="1400" dirty="0" smtClean="0"/>
              <a:t> Inputs reagieren zu können</a:t>
            </a:r>
          </a:p>
          <a:p>
            <a:r>
              <a:rPr sz="1400" dirty="0" err="1" smtClean="0"/>
              <a:t>Bei</a:t>
            </a:r>
            <a:r>
              <a:rPr sz="1400" dirty="0" smtClean="0"/>
              <a:t> Tinnitus</a:t>
            </a:r>
            <a:r>
              <a:rPr lang="de-DE" sz="1400" dirty="0" smtClean="0"/>
              <a:t>-</a:t>
            </a:r>
            <a:r>
              <a:rPr sz="1400" dirty="0" err="1" smtClean="0"/>
              <a:t>Patienten</a:t>
            </a:r>
            <a:r>
              <a:rPr sz="1400" dirty="0" smtClean="0"/>
              <a:t>, die auch einen Hörverlust haben, entspricht die Tonhöhe des Tinnitus 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sz="1400" dirty="0" smtClean="0"/>
              <a:t>in der Regel dem Frequenzspektrum des Hörverlusts</a:t>
            </a:r>
            <a:endParaRPr lang="de-DE" sz="1400" dirty="0"/>
          </a:p>
        </p:txBody>
      </p:sp>
      <p:sp>
        <p:nvSpPr>
          <p:cNvPr id="30" name="Isosceles Triangle 29"/>
          <p:cNvSpPr>
            <a:spLocks noChangeAspect="1"/>
          </p:cNvSpPr>
          <p:nvPr/>
        </p:nvSpPr>
        <p:spPr bwMode="gray">
          <a:xfrm rot="5400000">
            <a:off x="4825443" y="2412601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 bwMode="gray">
          <a:xfrm>
            <a:off x="1928726" y="1962261"/>
            <a:ext cx="2916324" cy="1008680"/>
            <a:chOff x="884548" y="1880828"/>
            <a:chExt cx="2916324" cy="1008680"/>
          </a:xfrm>
        </p:grpSpPr>
        <p:sp>
          <p:nvSpPr>
            <p:cNvPr id="20" name="Isosceles Triangle 19"/>
            <p:cNvSpPr/>
            <p:nvPr/>
          </p:nvSpPr>
          <p:spPr bwMode="gray">
            <a:xfrm rot="10800000">
              <a:off x="884548" y="1880828"/>
              <a:ext cx="2916324" cy="1008680"/>
            </a:xfrm>
            <a:prstGeom prst="triangle">
              <a:avLst/>
            </a:prstGeom>
            <a:pattFill prst="dk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>
                <a:spcBef>
                  <a:spcPts val="300"/>
                </a:spcBef>
                <a:spcAft>
                  <a:spcPts val="300"/>
                </a:spcAft>
                <a:buClr>
                  <a:schemeClr val="bg1"/>
                </a:buClr>
                <a:buSzPct val="80000"/>
              </a:pPr>
              <a:endParaRPr lang="de-DE" sz="1600" b="1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gray">
            <a:xfrm>
              <a:off x="1334717" y="1935117"/>
              <a:ext cx="2015984" cy="4674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>
                <a:spcBef>
                  <a:spcPts val="300"/>
                </a:spcBef>
                <a:spcAft>
                  <a:spcPts val="300"/>
                </a:spcAft>
                <a:buClr>
                  <a:schemeClr val="bg1"/>
                </a:buClr>
                <a:buSzPct val="80000"/>
              </a:pPr>
              <a:r>
                <a:rPr lang="de-DE" sz="1200" b="1" dirty="0" smtClean="0">
                  <a:solidFill>
                    <a:schemeClr val="accent5"/>
                  </a:solidFill>
                  <a:latin typeface="Arial" pitchFamily="34" charset="0"/>
                </a:rPr>
                <a:t>VERMINDERTER</a:t>
              </a:r>
              <a:r>
                <a:rPr dirty="0">
                  <a:solidFill>
                    <a:schemeClr val="accent5"/>
                  </a:solidFill>
                </a:rPr>
                <a:t/>
              </a:r>
              <a:br>
                <a:rPr dirty="0">
                  <a:solidFill>
                    <a:schemeClr val="accent5"/>
                  </a:solidFill>
                </a:rPr>
              </a:br>
              <a:r>
                <a:rPr lang="de-DE" sz="1200" b="1" dirty="0" smtClean="0">
                  <a:solidFill>
                    <a:schemeClr val="accent5"/>
                  </a:solidFill>
                  <a:latin typeface="Arial" pitchFamily="34" charset="0"/>
                </a:rPr>
                <a:t>SCHALLEINGANG</a:t>
              </a:r>
              <a:endParaRPr lang="de-DE" sz="1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Isosceles Triangle 26"/>
          <p:cNvSpPr/>
          <p:nvPr/>
        </p:nvSpPr>
        <p:spPr bwMode="gray">
          <a:xfrm>
            <a:off x="5241032" y="1962261"/>
            <a:ext cx="3096344" cy="1008680"/>
          </a:xfrm>
          <a:prstGeom prst="triangle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200" b="1" dirty="0" smtClean="0">
                <a:solidFill>
                  <a:schemeClr val="accent5"/>
                </a:solidFill>
                <a:latin typeface="Arial" pitchFamily="34" charset="0"/>
              </a:rPr>
              <a:t>VERSTÄRKTE SCHALLEMPFIND-LICHKEIT</a:t>
            </a:r>
            <a:r>
              <a:rPr dirty="0">
                <a:solidFill>
                  <a:schemeClr val="accent5"/>
                </a:solidFill>
              </a:rPr>
              <a:t/>
            </a:r>
            <a:br>
              <a:rPr dirty="0">
                <a:solidFill>
                  <a:schemeClr val="accent5"/>
                </a:solidFill>
              </a:rPr>
            </a:br>
            <a:endParaRPr lang="de-DE" sz="12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>
                <a:solidFill>
                  <a:srgbClr val="403F38"/>
                </a:solidFill>
              </a:rPr>
              <a:t>Hebert S, et al. (2013) J </a:t>
            </a:r>
            <a:r>
              <a:rPr lang="de-DE" sz="900" dirty="0" err="1">
                <a:solidFill>
                  <a:srgbClr val="403F38"/>
                </a:solidFill>
              </a:rPr>
              <a:t>Neurosci</a:t>
            </a:r>
            <a:r>
              <a:rPr lang="de-DE" sz="900" dirty="0">
                <a:solidFill>
                  <a:srgbClr val="403F38"/>
                </a:solidFill>
              </a:rPr>
              <a:t> 33:2356-2364; Langguth B, et al. (2013) Lancet Neurol.12:920-930; </a:t>
            </a:r>
            <a:r>
              <a:rPr lang="de-DE" sz="900" dirty="0" err="1">
                <a:solidFill>
                  <a:srgbClr val="403F38"/>
                </a:solidFill>
              </a:rPr>
              <a:t>Norena</a:t>
            </a:r>
            <a:r>
              <a:rPr lang="de-DE" sz="900" dirty="0">
                <a:solidFill>
                  <a:srgbClr val="403F38"/>
                </a:solidFill>
              </a:rPr>
              <a:t> AJ, Farley BJ. (2013) Hearing Res 295:161-171.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8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solidFill>
            <a:srgbClr val="004466"/>
          </a:solidFill>
        </p:spPr>
        <p:txBody>
          <a:bodyPr/>
          <a:lstStyle/>
          <a:p>
            <a:r>
              <a:rPr sz="2000" dirty="0" smtClean="0"/>
              <a:t>Tinnitus ist eine Balance aus sensorischem Input und Spontanaktivität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 bwMode="gray"/>
        <p:txBody>
          <a:bodyPr/>
          <a:lstStyle/>
          <a:p>
            <a:pPr marL="0" indent="0">
              <a:buNone/>
            </a:pPr>
            <a:r>
              <a:rPr sz="1400" dirty="0" smtClean="0">
                <a:solidFill>
                  <a:srgbClr val="403F38"/>
                </a:solidFill>
              </a:rPr>
              <a:t>Der Verlust von äußeren Haarsinneszellen führt </a:t>
            </a:r>
            <a:r>
              <a:rPr sz="1400" dirty="0" err="1" smtClean="0">
                <a:solidFill>
                  <a:srgbClr val="403F38"/>
                </a:solidFill>
              </a:rPr>
              <a:t>zu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sz="1400" dirty="0" err="1" smtClean="0">
                <a:solidFill>
                  <a:srgbClr val="403F38"/>
                </a:solidFill>
              </a:rPr>
              <a:t>verminderte</a:t>
            </a:r>
            <a:r>
              <a:rPr lang="de-DE" sz="1400" dirty="0" smtClean="0">
                <a:solidFill>
                  <a:srgbClr val="403F38"/>
                </a:solidFill>
              </a:rPr>
              <a:t>r</a:t>
            </a:r>
            <a:r>
              <a:rPr sz="1400" dirty="0" smtClean="0">
                <a:solidFill>
                  <a:srgbClr val="403F38"/>
                </a:solidFill>
              </a:rPr>
              <a:t> </a:t>
            </a:r>
            <a:r>
              <a:rPr lang="de-DE" sz="1400" dirty="0" smtClean="0">
                <a:solidFill>
                  <a:srgbClr val="403F38"/>
                </a:solidFill>
              </a:rPr>
              <a:t>Reizweiterleitung</a:t>
            </a:r>
            <a:r>
              <a:rPr sz="1400" dirty="0" smtClean="0">
                <a:solidFill>
                  <a:srgbClr val="403F38"/>
                </a:solidFill>
              </a:rPr>
              <a:t> aus der Cochlea in das zentrale auditorische System. Die dadurch ausgelösten Reorganisationen führen ihrerseits zu abnormer neuraler Aktivität wie z.B. Hyperaktivität, Entladungen und erhöhte neurale Synchronie.</a:t>
            </a:r>
            <a:endParaRPr lang="de-DE" sz="1400" dirty="0">
              <a:solidFill>
                <a:srgbClr val="403F38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2685050" y="4941168"/>
            <a:ext cx="4531311" cy="1224136"/>
          </a:xfrm>
          <a:prstGeom prst="rect">
            <a:avLst/>
          </a:prstGeom>
          <a:pattFill prst="dk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1400" b="1" dirty="0" smtClean="0">
                <a:solidFill>
                  <a:srgbClr val="004466"/>
                </a:solidFill>
                <a:latin typeface="Arial" pitchFamily="34" charset="0"/>
              </a:rPr>
              <a:t>TINNITUS</a:t>
            </a:r>
            <a:endParaRPr lang="de-DE" sz="1400" b="1" dirty="0">
              <a:solidFill>
                <a:srgbClr val="0044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Isosceles Triangle 15"/>
          <p:cNvSpPr>
            <a:spLocks noChangeAspect="1"/>
          </p:cNvSpPr>
          <p:nvPr/>
        </p:nvSpPr>
        <p:spPr bwMode="gray">
          <a:xfrm rot="10800000">
            <a:off x="4851706" y="4725155"/>
            <a:ext cx="198000" cy="108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marL="180000" indent="-180000" algn="l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  <a:buFont typeface="Arial" pitchFamily="34" charset="0"/>
              <a:buChar char="»"/>
            </a:pPr>
            <a:endParaRPr lang="en-US" sz="1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gray">
          <a:xfrm>
            <a:off x="3765050" y="4172106"/>
            <a:ext cx="0" cy="553048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gray">
          <a:xfrm>
            <a:off x="6136361" y="4172106"/>
            <a:ext cx="0" cy="553048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gray">
          <a:xfrm>
            <a:off x="3765050" y="4725154"/>
            <a:ext cx="2371311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gray">
          <a:xfrm>
            <a:off x="2685050" y="2744924"/>
            <a:ext cx="2160000" cy="1476164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en-US" sz="1400" b="1" dirty="0" smtClean="0">
                <a:solidFill>
                  <a:schemeClr val="accent5"/>
                </a:solidFill>
                <a:latin typeface="Arial" pitchFamily="34" charset="0"/>
              </a:rPr>
              <a:t>AUDITORISCHE DEPRIVATION </a:t>
            </a:r>
            <a:r>
              <a:rPr sz="1400" dirty="0">
                <a:solidFill>
                  <a:schemeClr val="accent5"/>
                </a:solidFill>
              </a:rPr>
              <a:t/>
            </a:r>
            <a:br>
              <a:rPr sz="1400" dirty="0">
                <a:solidFill>
                  <a:schemeClr val="accent5"/>
                </a:solidFill>
              </a:rPr>
            </a:br>
            <a:r>
              <a:rPr lang="en-US" sz="1400" b="1" dirty="0" smtClean="0">
                <a:solidFill>
                  <a:schemeClr val="accent5"/>
                </a:solidFill>
                <a:latin typeface="Arial" pitchFamily="34" charset="0"/>
              </a:rPr>
              <a:t>UND ZENTRALE VERSTÄRKUNG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4950704" y="2744924"/>
            <a:ext cx="2378559" cy="1476164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72000" bIns="72000" rtlCol="0" anchor="ctr" anchorCtr="0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chemeClr val="bg1"/>
              </a:buClr>
              <a:buSzPct val="80000"/>
            </a:pPr>
            <a:r>
              <a:rPr lang="de-DE" sz="1400" b="1" dirty="0" smtClean="0">
                <a:solidFill>
                  <a:schemeClr val="accent5"/>
                </a:solidFill>
                <a:latin typeface="Arial" pitchFamily="34" charset="0"/>
              </a:rPr>
              <a:t>VERÄNDERTE NEURONALE SPONTANAKTIVITÄT</a:t>
            </a:r>
            <a:endParaRPr lang="de-DE" sz="1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gray">
          <a:xfrm>
            <a:off x="488763" y="6413024"/>
            <a:ext cx="6120000" cy="216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sz="900" dirty="0" err="1">
                <a:solidFill>
                  <a:schemeClr val="tx2"/>
                </a:solidFill>
              </a:rPr>
              <a:t>Norena</a:t>
            </a:r>
            <a:r>
              <a:rPr lang="de-DE" sz="900" dirty="0">
                <a:solidFill>
                  <a:schemeClr val="tx2"/>
                </a:solidFill>
              </a:rPr>
              <a:t> AJ, Farley BJ. (2013) Hearing Res 295:161-171.</a:t>
            </a:r>
          </a:p>
          <a:p>
            <a:r>
              <a:rPr lang="de-DE" sz="900" dirty="0">
                <a:solidFill>
                  <a:schemeClr val="tx2"/>
                </a:solidFill>
              </a:rPr>
              <a:t>Kaltenbach JA. (2011) „Tinnitus: </a:t>
            </a:r>
            <a:r>
              <a:rPr lang="de-DE" sz="900" dirty="0" err="1">
                <a:solidFill>
                  <a:schemeClr val="tx2"/>
                </a:solidFill>
              </a:rPr>
              <a:t>models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and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mechanisms</a:t>
            </a:r>
            <a:r>
              <a:rPr lang="de-DE" sz="900" dirty="0">
                <a:solidFill>
                  <a:schemeClr val="tx2"/>
                </a:solidFill>
              </a:rPr>
              <a:t>“. </a:t>
            </a:r>
            <a:r>
              <a:rPr lang="de-DE" sz="900" dirty="0" err="1">
                <a:solidFill>
                  <a:schemeClr val="tx2"/>
                </a:solidFill>
              </a:rPr>
              <a:t>Hear</a:t>
            </a:r>
            <a:r>
              <a:rPr lang="de-DE" sz="900" dirty="0">
                <a:solidFill>
                  <a:schemeClr val="tx2"/>
                </a:solidFill>
              </a:rPr>
              <a:t> Res. June; 276 (1-2) : 52 – 60.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D4377DB-3151-4A1F-BDD6-919FD2684E73}" type="datetime1">
              <a:rPr lang="de-DE"/>
              <a:pPr/>
              <a:t>22.08.2014</a:t>
            </a:fld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Folie </a:t>
            </a:r>
            <a:fld id="{CBEE6CA7-81C5-4182-A655-DFE21A72FACA}" type="slidenum">
              <a:rPr lang="en-US" b="1" smtClean="0">
                <a:solidFill>
                  <a:schemeClr val="accent5"/>
                </a:solidFill>
              </a:rPr>
              <a:pPr/>
              <a:t>9</a:t>
            </a:fld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3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  <p:tag name="ISPRING_RESOURCE_PATHS_HASH_PRESENTER" val="c414242261763ad0c68c482e8df1ba6002a4021"/>
  <p:tag name="ISPRING_RESOURCE_PATHS_HASH_2" val="c414242261763ad0c68c482e8df1ba6002a4021"/>
</p:tagLst>
</file>

<file path=ppt/theme/theme1.xml><?xml version="1.0" encoding="utf-8"?>
<a:theme xmlns:a="http://schemas.openxmlformats.org/drawingml/2006/main" name="Phonak_PPT_Template">
  <a:themeElements>
    <a:clrScheme name="Phonak">
      <a:dk1>
        <a:srgbClr val="0C0C0C"/>
      </a:dk1>
      <a:lt1>
        <a:srgbClr val="FFFFFF"/>
      </a:lt1>
      <a:dk2>
        <a:srgbClr val="403F38"/>
      </a:dk2>
      <a:lt2>
        <a:srgbClr val="83837F"/>
      </a:lt2>
      <a:accent1>
        <a:srgbClr val="8BBC07"/>
      </a:accent1>
      <a:accent2>
        <a:srgbClr val="C8DD96"/>
      </a:accent2>
      <a:accent3>
        <a:srgbClr val="403F38"/>
      </a:accent3>
      <a:accent4>
        <a:srgbClr val="83837F"/>
      </a:accent4>
      <a:accent5>
        <a:srgbClr val="004466"/>
      </a:accent5>
      <a:accent6>
        <a:srgbClr val="8D2D43"/>
      </a:accent6>
      <a:hlink>
        <a:srgbClr val="403F38"/>
      </a:hlink>
      <a:folHlink>
        <a:srgbClr val="403F38"/>
      </a:folHlink>
    </a:clrScheme>
    <a:fontScheme name="Phon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4"/>
        </a:solidFill>
        <a:ln>
          <a:noFill/>
        </a:ln>
      </a:spPr>
      <a:bodyPr lIns="72000" tIns="72000" rIns="72000" bIns="72000" rtlCol="0" anchor="t" anchorCtr="0"/>
      <a:lstStyle>
        <a:defPPr marL="180000" indent="-180000" algn="l">
          <a:spcBef>
            <a:spcPts val="300"/>
          </a:spcBef>
          <a:spcAft>
            <a:spcPts val="300"/>
          </a:spcAft>
          <a:buClr>
            <a:schemeClr val="bg1"/>
          </a:buClr>
          <a:buSzPct val="80000"/>
          <a:buFont typeface="Arial" pitchFamily="34" charset="0"/>
          <a:buChar char="»"/>
          <a:defRPr sz="14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lIns="0" tIns="72000" rIns="72000" bIns="0" rtlCol="0">
        <a:noAutofit/>
      </a:bodyPr>
      <a:lstStyle>
        <a:defPPr>
          <a:defRPr smtClean="0"/>
        </a:defPPr>
      </a:lstStyle>
    </a:txDef>
  </a:objectDefaults>
  <a:extraClrSchemeLst>
    <a:extraClrScheme>
      <a:clrScheme name="Phonak">
        <a:dk1>
          <a:srgbClr val="000000"/>
        </a:dk1>
        <a:lt1>
          <a:srgbClr val="FFFFFF"/>
        </a:lt1>
        <a:dk2>
          <a:srgbClr val="403F38"/>
        </a:dk2>
        <a:lt2>
          <a:srgbClr val="FFFFFF"/>
        </a:lt2>
        <a:accent1>
          <a:srgbClr val="8BBC07"/>
        </a:accent1>
        <a:accent2>
          <a:srgbClr val="403F38"/>
        </a:accent2>
        <a:accent3>
          <a:srgbClr val="83837F"/>
        </a:accent3>
        <a:accent4>
          <a:srgbClr val="B3B2AF"/>
        </a:accent4>
        <a:accent5>
          <a:srgbClr val="D9D9D7"/>
        </a:accent5>
        <a:accent6>
          <a:srgbClr val="EBEBE6"/>
        </a:accent6>
        <a:hlink>
          <a:srgbClr val="0C0C0C"/>
        </a:hlink>
        <a:folHlink>
          <a:srgbClr val="0C0C0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PH Petrol">
      <a:srgbClr val="004466"/>
    </a:custClr>
    <a:custClr name="PH Petrol">
      <a:srgbClr val="336985"/>
    </a:custClr>
    <a:custClr name="PH Petrol">
      <a:srgbClr val="668FA3"/>
    </a:custClr>
    <a:custClr name="PH Petrol">
      <a:srgbClr val="99B4C2"/>
    </a:custClr>
    <a:custClr name="PH Ruby">
      <a:srgbClr val="8D2D43"/>
    </a:custClr>
    <a:custClr name="PH Ruby">
      <a:srgbClr val="A45769"/>
    </a:custClr>
    <a:custClr name="PH Ruby">
      <a:srgbClr val="BB818E"/>
    </a:custClr>
    <a:custClr name="PH Ruby">
      <a:srgbClr val="D1ABB4"/>
    </a:custClr>
    <a:custClr name="PH Salmon">
      <a:srgbClr val="B57A6E"/>
    </a:custClr>
    <a:custClr name="PH Salmon">
      <a:srgbClr val="C4958B"/>
    </a:custClr>
    <a:custClr name="PH Salmon">
      <a:srgbClr val="D3AFA8"/>
    </a:custClr>
    <a:custClr name="PH Salmon">
      <a:srgbClr val="E1CAC5"/>
    </a:custClr>
    <a:custClr name="PH Ochre">
      <a:srgbClr val="D9B47E"/>
    </a:custClr>
    <a:custClr name="PH Ochre">
      <a:srgbClr val="E1C398"/>
    </a:custClr>
    <a:custClr name="PH Ochre">
      <a:srgbClr val="E8D2B2"/>
    </a:custClr>
    <a:custClr name="PH Ochre">
      <a:srgbClr val="F0E1CB"/>
    </a:custClr>
    <a:custClr name="PH Mint">
      <a:srgbClr val="C2C3A4"/>
    </a:custClr>
    <a:custClr name="PH Mint">
      <a:srgbClr val="CECFB6"/>
    </a:custClr>
    <a:custClr name="PH Mint">
      <a:srgbClr val="DADBC8"/>
    </a:custClr>
    <a:custClr name="PH Mint">
      <a:srgbClr val="E7E7DB"/>
    </a:custClr>
    <a:custClr name="PH Teal">
      <a:srgbClr val="9BAAAB"/>
    </a:custClr>
    <a:custClr name="PH Teal">
      <a:srgbClr val="AFBBBC"/>
    </a:custClr>
    <a:custClr name="PH Teal">
      <a:srgbClr val="C3CCCD"/>
    </a:custClr>
    <a:custClr name="PH Teal">
      <a:srgbClr val="D7DDDD"/>
    </a:custClr>
  </a:custClrLst>
</a:theme>
</file>

<file path=ppt/theme/theme2.xml><?xml version="1.0" encoding="utf-8"?>
<a:theme xmlns:a="http://schemas.openxmlformats.org/drawingml/2006/main" name="Office Theme">
  <a:themeElements>
    <a:clrScheme name="Phonak">
      <a:dk1>
        <a:srgbClr val="0C0C0C"/>
      </a:dk1>
      <a:lt1>
        <a:srgbClr val="FFFFFF"/>
      </a:lt1>
      <a:dk2>
        <a:srgbClr val="403F38"/>
      </a:dk2>
      <a:lt2>
        <a:srgbClr val="83837F"/>
      </a:lt2>
      <a:accent1>
        <a:srgbClr val="8BBC07"/>
      </a:accent1>
      <a:accent2>
        <a:srgbClr val="A5C851"/>
      </a:accent2>
      <a:accent3>
        <a:srgbClr val="403F38"/>
      </a:accent3>
      <a:accent4>
        <a:srgbClr val="83837F"/>
      </a:accent4>
      <a:accent5>
        <a:srgbClr val="004466"/>
      </a:accent5>
      <a:accent6>
        <a:srgbClr val="8D2D43"/>
      </a:accent6>
      <a:hlink>
        <a:srgbClr val="403F38"/>
      </a:hlink>
      <a:folHlink>
        <a:srgbClr val="403F38"/>
      </a:folHlink>
    </a:clrScheme>
    <a:fontScheme name="Phon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4"/>
        </a:solidFill>
        <a:ln>
          <a:noFill/>
        </a:ln>
      </a:spPr>
      <a:bodyPr lIns="72000" tIns="72000" rIns="72000" bIns="72000" rtlCol="0" anchor="t" anchorCtr="0"/>
      <a:lstStyle>
        <a:defPPr marL="180000" indent="-180000" algn="l">
          <a:spcBef>
            <a:spcPts val="300"/>
          </a:spcBef>
          <a:spcAft>
            <a:spcPts val="300"/>
          </a:spcAft>
          <a:buClr>
            <a:schemeClr val="bg1"/>
          </a:buClr>
          <a:buSzPct val="80000"/>
          <a:buFont typeface="Arial" pitchFamily="34" charset="0"/>
          <a:buChar char="»"/>
          <a:defRPr sz="14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 marL="180000" indent="-180000">
          <a:spcBef>
            <a:spcPts val="300"/>
          </a:spcBef>
          <a:spcAft>
            <a:spcPts val="300"/>
          </a:spcAft>
          <a:buClr>
            <a:schemeClr val="accent1"/>
          </a:buClr>
          <a:buSzPct val="80000"/>
          <a:buFont typeface="Arial" pitchFamily="34" charset="0"/>
          <a:buChar char="»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Phonak">
      <a:dk1>
        <a:srgbClr val="0C0C0C"/>
      </a:dk1>
      <a:lt1>
        <a:srgbClr val="FFFFFF"/>
      </a:lt1>
      <a:dk2>
        <a:srgbClr val="403F38"/>
      </a:dk2>
      <a:lt2>
        <a:srgbClr val="83837F"/>
      </a:lt2>
      <a:accent1>
        <a:srgbClr val="8BBC07"/>
      </a:accent1>
      <a:accent2>
        <a:srgbClr val="A5C851"/>
      </a:accent2>
      <a:accent3>
        <a:srgbClr val="403F38"/>
      </a:accent3>
      <a:accent4>
        <a:srgbClr val="83837F"/>
      </a:accent4>
      <a:accent5>
        <a:srgbClr val="004466"/>
      </a:accent5>
      <a:accent6>
        <a:srgbClr val="8D2D43"/>
      </a:accent6>
      <a:hlink>
        <a:srgbClr val="403F38"/>
      </a:hlink>
      <a:folHlink>
        <a:srgbClr val="403F38"/>
      </a:folHlink>
    </a:clrScheme>
    <a:fontScheme name="Phona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4"/>
        </a:solidFill>
        <a:ln>
          <a:noFill/>
        </a:ln>
      </a:spPr>
      <a:bodyPr lIns="72000" tIns="72000" rIns="72000" bIns="72000" rtlCol="0" anchor="t" anchorCtr="0"/>
      <a:lstStyle>
        <a:defPPr marL="180000" indent="-180000" algn="l">
          <a:spcBef>
            <a:spcPts val="300"/>
          </a:spcBef>
          <a:spcAft>
            <a:spcPts val="300"/>
          </a:spcAft>
          <a:buClr>
            <a:schemeClr val="bg1"/>
          </a:buClr>
          <a:buSzPct val="80000"/>
          <a:buFont typeface="Arial" pitchFamily="34" charset="0"/>
          <a:buChar char="»"/>
          <a:defRPr sz="14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 marL="180000" indent="-180000">
          <a:spcBef>
            <a:spcPts val="300"/>
          </a:spcBef>
          <a:spcAft>
            <a:spcPts val="300"/>
          </a:spcAft>
          <a:buClr>
            <a:schemeClr val="accent1"/>
          </a:buClr>
          <a:buSzPct val="80000"/>
          <a:buFont typeface="Arial" pitchFamily="34" charset="0"/>
          <a:buChar char="»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onova Collaboration Fields" ma:contentTypeID="0x0101006B9B8DA3E3BF57468583718B301FA4920076FB867EAB91F748970E1994A6D8277B" ma:contentTypeVersion="11" ma:contentTypeDescription="" ma:contentTypeScope="" ma:versionID="38ae8f6e641434ea668591123e8ed5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3b87ab8e41fd9bc4fd4612f583586a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C773D-6066-4987-A387-1AFE09EE97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FE93AF-BB6B-4031-ADDF-54C6B38C38F2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45F1032-12D8-44BC-BCEE-675DAB082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Phonak_PPT_Template</Template>
  <TotalTime>0</TotalTime>
  <Words>1704</Words>
  <Application>Microsoft Office PowerPoint</Application>
  <PresentationFormat>A4-Papier (210x297 mm)</PresentationFormat>
  <Paragraphs>327</Paragraphs>
  <Slides>23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Phonak_PPT_Template</vt:lpstr>
      <vt:lpstr> Tinnitus im Überblick –  Hörgeräte in der Tinnitus-Therapie </vt:lpstr>
      <vt:lpstr>Ziele</vt:lpstr>
      <vt:lpstr>Was ist Tinnitus?</vt:lpstr>
      <vt:lpstr>Merkmale des Tinnitusgeräuschs</vt:lpstr>
      <vt:lpstr>Evaluierung des Tinnitus</vt:lpstr>
      <vt:lpstr>Leidensdruck des Tinnitus</vt:lpstr>
      <vt:lpstr>Periphere Ereignisse führen zu zentralen neuronalen Veränderungen</vt:lpstr>
      <vt:lpstr>Reaktion des Gehirns auf auditorische Deprivation</vt:lpstr>
      <vt:lpstr>Tinnitus ist eine Balance aus sensorischem Input und Spontanaktivität</vt:lpstr>
      <vt:lpstr>Tinnitus und Hörverlust</vt:lpstr>
      <vt:lpstr>Tinnitus und Stress: ein Teufelskreis</vt:lpstr>
      <vt:lpstr>Weitere psychologische Folgen von Tinnitus</vt:lpstr>
      <vt:lpstr>Angst und Depression korrelieren mit Tinnitusintensität</vt:lpstr>
      <vt:lpstr>Weitere Beschwerden, die mit Tinnitus assoziiert werden</vt:lpstr>
      <vt:lpstr>Behandlungsmöglichkeiten bei Tinnitus</vt:lpstr>
      <vt:lpstr>Hörgeräte spielen in der Tinnitus-Therapie eine entscheidende Rolle</vt:lpstr>
      <vt:lpstr>Interventionelle Studien zum Nutzen von Hörgeräten</vt:lpstr>
      <vt:lpstr>Umfragen bei Patienten und Hörgeräteakustikern zum Nutzen von Hörgeräten</vt:lpstr>
      <vt:lpstr>Maskierungsgrad und Reduzierung des Tinnitus</vt:lpstr>
      <vt:lpstr>Psychotherapie/Verhaltenstherapie</vt:lpstr>
      <vt:lpstr>Medikamente in der Tinnitus-Therapie</vt:lpstr>
      <vt:lpstr>Die Wichtigkeit des multidisziplinären Ansatzes</vt:lpstr>
      <vt:lpstr>Vielen Dank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Ritter, Niklaus</dc:creator>
  <cp:lastModifiedBy>Fleischer, Anja</cp:lastModifiedBy>
  <cp:revision>111</cp:revision>
  <dcterms:created xsi:type="dcterms:W3CDTF">2013-07-19T08:56:27Z</dcterms:created>
  <dcterms:modified xsi:type="dcterms:W3CDTF">2014-08-22T08:42:09Z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0x0101006B9B8DA3E3BF57468583718B301FA4920076FB867EAB91F748970E1994A6D8277B</vt:lpwstr>
  </property>
  <property fmtid="{D5CDD505-2E9C-101B-9397-08002B2CF9AE}" pid="3" name="ArticulateUseProject">
    <vt:lpwstr>1</vt:lpwstr>
  </property>
  <property fmtid="{D5CDD505-2E9C-101B-9397-08002B2CF9AE}" pid="4" name="ArticulatePath">
    <vt:lpwstr>03 PIP - Presentation HCP_neu_draft5_EX</vt:lpwstr>
  </property>
  <property fmtid="{D5CDD505-2E9C-101B-9397-08002B2CF9AE}" pid="5" name="ArticulateGUID">
    <vt:lpwstr>8C594196-B7FB-4026-9DF6-30BE214110C5</vt:lpwstr>
  </property>
  <property fmtid="{D5CDD505-2E9C-101B-9397-08002B2CF9AE}" pid="6" name="ArticulateProjectFull">
    <vt:lpwstr>\\kadcfl01\EXP_PUBLIC\Projekte\Phonak\09_SPRACHÜBERSETZUNGEN MAERZ 2014\Sprachanpassung\140311_OS_AF_PIP_Tinnitus_Presentation_MD_BtB_2014_03_297x210_DE_V1.01_PMA.ppta</vt:lpwstr>
  </property>
</Properties>
</file>